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72" r:id="rId2"/>
  </p:sldMasterIdLst>
  <p:notesMasterIdLst>
    <p:notesMasterId r:id="rId21"/>
  </p:notesMasterIdLst>
  <p:handoutMasterIdLst>
    <p:handoutMasterId r:id="rId22"/>
  </p:handoutMasterIdLst>
  <p:sldIdLst>
    <p:sldId id="256" r:id="rId3"/>
    <p:sldId id="274" r:id="rId4"/>
    <p:sldId id="264" r:id="rId5"/>
    <p:sldId id="275" r:id="rId6"/>
    <p:sldId id="289" r:id="rId7"/>
    <p:sldId id="265" r:id="rId8"/>
    <p:sldId id="258" r:id="rId9"/>
    <p:sldId id="272" r:id="rId10"/>
    <p:sldId id="269" r:id="rId11"/>
    <p:sldId id="286" r:id="rId12"/>
    <p:sldId id="288" r:id="rId13"/>
    <p:sldId id="287" r:id="rId14"/>
    <p:sldId id="278" r:id="rId15"/>
    <p:sldId id="282" r:id="rId16"/>
    <p:sldId id="279" r:id="rId17"/>
    <p:sldId id="280" r:id="rId18"/>
    <p:sldId id="281" r:id="rId19"/>
    <p:sldId id="277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3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8" autoAdjust="0"/>
    <p:restoredTop sz="93371" autoAdjust="0"/>
  </p:normalViewPr>
  <p:slideViewPr>
    <p:cSldViewPr>
      <p:cViewPr varScale="1">
        <p:scale>
          <a:sx n="109" d="100"/>
          <a:sy n="109" d="100"/>
        </p:scale>
        <p:origin x="-9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298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2FD4CCD-BCE4-624F-9353-DF2507217878}" type="datetime1">
              <a:rPr lang="en-IE"/>
              <a:pPr>
                <a:defRPr/>
              </a:pPr>
              <a:t>23/06/2016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8141CF2-BFBE-7547-BEBE-AEB5D2FC7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48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7D62F57-D466-A94F-996E-55574411D8C8}" type="datetime1">
              <a:rPr lang="en-IE"/>
              <a:pPr>
                <a:defRPr/>
              </a:pPr>
              <a:t>23/06/2016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noProof="0" smtClean="0"/>
              <a:t>Click to edit Master text styles</a:t>
            </a:r>
          </a:p>
          <a:p>
            <a:pPr lvl="1"/>
            <a:r>
              <a:rPr lang="ga-IE" noProof="0" smtClean="0"/>
              <a:t>Second level</a:t>
            </a:r>
          </a:p>
          <a:p>
            <a:pPr lvl="2"/>
            <a:r>
              <a:rPr lang="ga-IE" noProof="0" smtClean="0"/>
              <a:t>Third level</a:t>
            </a:r>
          </a:p>
          <a:p>
            <a:pPr lvl="3"/>
            <a:r>
              <a:rPr lang="ga-IE" noProof="0" smtClean="0"/>
              <a:t>Fourth level</a:t>
            </a:r>
          </a:p>
          <a:p>
            <a:pPr lvl="4"/>
            <a:r>
              <a:rPr lang="ga-IE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D1B6C2-2279-FF44-B72C-4C83A9EB6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077F29CF-7E23-3F43-80CC-7C8B88DC72D1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35B75FCA-4F63-C240-995B-C7EDDB103CB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13DD8358-55E1-F740-8198-CC80FF9B2C7F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D49F8C35-CB87-784B-B67C-1F88A5B85BBF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>
                <a:latin typeface="Calibri" charset="0"/>
              </a:rPr>
              <a:t>It may be necessary to </a:t>
            </a:r>
            <a:r>
              <a:rPr lang="en-GB" dirty="0" err="1">
                <a:latin typeface="Calibri" charset="0"/>
              </a:rPr>
              <a:t>anonymise</a:t>
            </a:r>
            <a:r>
              <a:rPr lang="en-GB" dirty="0">
                <a:latin typeface="Calibri" charset="0"/>
              </a:rPr>
              <a:t> these depending on context.  The key question to consider is whether or not the organisation is unique enough for individuals to be identified through their association with it.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 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If you do </a:t>
            </a:r>
            <a:r>
              <a:rPr lang="en-GB" dirty="0" err="1">
                <a:latin typeface="Calibri" charset="0"/>
              </a:rPr>
              <a:t>anonymise</a:t>
            </a:r>
            <a:r>
              <a:rPr lang="en-GB" dirty="0">
                <a:latin typeface="Calibri" charset="0"/>
              </a:rPr>
              <a:t> the name of an organisation, do so by referring to its broad category e.g. @@Church choir##, or @@local football club##, and include an alert in the </a:t>
            </a:r>
            <a:r>
              <a:rPr lang="en-GB" dirty="0" err="1">
                <a:latin typeface="Calibri" charset="0"/>
              </a:rPr>
              <a:t>Anonymisation</a:t>
            </a:r>
            <a:r>
              <a:rPr lang="en-GB" dirty="0">
                <a:latin typeface="Calibri" charset="0"/>
              </a:rPr>
              <a:t> Table.  As with names and places, provide sufficient information in your description to reflect the significance of the organisation in the context of the whole transcript</a:t>
            </a:r>
            <a:r>
              <a:rPr lang="en-GB" dirty="0" smtClean="0">
                <a:latin typeface="Calibri" charset="0"/>
              </a:rPr>
              <a:t>.</a:t>
            </a:r>
          </a:p>
          <a:p>
            <a:pPr eaLnBrk="1" hangingPunct="1"/>
            <a:endParaRPr lang="en-GB" dirty="0" smtClean="0">
              <a:latin typeface="Calibri" charset="0"/>
            </a:endParaRPr>
          </a:p>
          <a:p>
            <a:pPr eaLnBrk="1" hangingPunct="1"/>
            <a:r>
              <a:rPr lang="en-GB" dirty="0" smtClean="0">
                <a:latin typeface="Calibri" charset="0"/>
              </a:rPr>
              <a:t>Question: Would you </a:t>
            </a:r>
            <a:r>
              <a:rPr lang="en-GB" dirty="0" err="1" smtClean="0">
                <a:latin typeface="Calibri" charset="0"/>
              </a:rPr>
              <a:t>anonymise</a:t>
            </a:r>
            <a:r>
              <a:rPr lang="en-GB" dirty="0" smtClean="0">
                <a:latin typeface="Calibri" charset="0"/>
              </a:rPr>
              <a:t> GAA?</a:t>
            </a:r>
          </a:p>
          <a:p>
            <a:pPr eaLnBrk="1" hangingPunct="1"/>
            <a:r>
              <a:rPr lang="en-GB" dirty="0" smtClean="0">
                <a:latin typeface="Calibri" charset="0"/>
              </a:rPr>
              <a:t>Question: Would you </a:t>
            </a:r>
            <a:r>
              <a:rPr lang="en-GB" dirty="0" err="1" smtClean="0">
                <a:latin typeface="Calibri" charset="0"/>
              </a:rPr>
              <a:t>anonmyise</a:t>
            </a:r>
            <a:r>
              <a:rPr lang="en-GB" dirty="0" smtClean="0">
                <a:latin typeface="Calibri" charset="0"/>
              </a:rPr>
              <a:t> Olympic Swimming Team</a:t>
            </a:r>
            <a:r>
              <a:rPr lang="en-GB" baseline="0" dirty="0" smtClean="0">
                <a:latin typeface="Calibri" charset="0"/>
              </a:rPr>
              <a:t>?</a:t>
            </a:r>
            <a:endParaRPr lang="en-US" dirty="0">
              <a:latin typeface="Calibri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6E033B39-1C6D-3F47-8B16-9CA3F0921DF3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57625" y="388938"/>
            <a:ext cx="2208213" cy="16557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25500" y="2359025"/>
            <a:ext cx="5346700" cy="6099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4FEAAED9-5FB6-DD46-A359-72D026BE549F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>
                <a:latin typeface="Calibri" charset="0"/>
              </a:rPr>
              <a:t>The kinds of placenames that should be anonymised will depend on context and may include: countries, cities, towns, villages, rural areas, schools and universities, places of work.  The key question to be considered is whether or not there is a significant or long term attachment that would link an individual clearly to that place?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 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Describe the anonymised place according to its significance within the context of the transcript: </a:t>
            </a:r>
          </a:p>
          <a:p>
            <a:pPr eaLnBrk="1" hangingPunct="1"/>
            <a:endParaRPr lang="en-GB">
              <a:latin typeface="Calibri" charset="0"/>
            </a:endParaRPr>
          </a:p>
          <a:p>
            <a:pPr eaLnBrk="1" hangingPunct="1"/>
            <a:r>
              <a:rPr lang="en-GB" i="1">
                <a:latin typeface="Calibri" charset="0"/>
              </a:rPr>
              <a:t>Nuts 3  Regional Divisions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1. Border: The counties of Cavan, Donegal, Leitrim, Louth, Monaghan, Sligo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2. West: The counties of Galway, Mayo and Roscommon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3. Midland: The counties of Laois, Longford, Offaly and Westmeath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4. Mid-East: The counties of Kildare, Meath and Wicklow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5. Dublin Region: the city of Dublin, and the counties of Dun Laoghaire-Rathdown, Fingal and South Dublin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6. South-East: The counties of Carlow, Kilkenny, South Tipperary, Waterford and Wexford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7. South-West: The counties of Cork and Kerry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8. Mid-West: The counties of Clare, Limerick and North Tipperary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9. Northern Ireland</a:t>
            </a:r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F1B312B5-F2BA-BA41-B532-846C82B6DCB2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>
                <a:latin typeface="Calibri" charset="0"/>
              </a:rPr>
              <a:t>The kinds of placenames that should be anonymised will depend on context and may include: countries, cities, towns, villages, rural areas, schools and universities, places of work.  The key question to be considered is whether or not there is a significant or long term attachment that would link an individual clearly to that place?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 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Describe the anonymised place according to its significance within the context of the transcript: </a:t>
            </a:r>
          </a:p>
          <a:p>
            <a:pPr eaLnBrk="1" hangingPunct="1"/>
            <a:endParaRPr lang="en-GB">
              <a:latin typeface="Calibri" charset="0"/>
            </a:endParaRPr>
          </a:p>
          <a:p>
            <a:pPr eaLnBrk="1" hangingPunct="1"/>
            <a:r>
              <a:rPr lang="en-GB" i="1">
                <a:latin typeface="Calibri" charset="0"/>
              </a:rPr>
              <a:t>Nuts 3  Regional Divisions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1. Border: The counties of Cavan, Donegal, Leitrim, Louth, Monaghan, Sligo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2. West: The counties of Galway, Mayo and Roscommon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3. Midland: The counties of Laois, Longford, Offaly and Westmeath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4. Mid-East: The counties of Kildare, Meath and Wicklow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5. Dublin Region: the city of Dublin, and the counties of Dun Laoghaire-Rathdown, Fingal and South Dublin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6. South-East: The counties of Carlow, Kilkenny, South Tipperary, Waterford and Wexford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7. South-West: The counties of Cork and Kerry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8. Mid-West: The counties of Clare, Limerick and North Tipperary</a:t>
            </a:r>
            <a:endParaRPr lang="en-US">
              <a:latin typeface="Calibri" charset="0"/>
            </a:endParaRPr>
          </a:p>
          <a:p>
            <a:pPr eaLnBrk="1" hangingPunct="1"/>
            <a:r>
              <a:rPr lang="en-GB">
                <a:latin typeface="Calibri" charset="0"/>
              </a:rPr>
              <a:t>9. Northern Ireland</a:t>
            </a:r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F5669827-D52A-CF41-AF3A-7C42E4217F67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84613" y="685800"/>
            <a:ext cx="1830387" cy="13731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209800"/>
            <a:ext cx="5486400" cy="6248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>
                <a:latin typeface="Calibri" charset="0"/>
              </a:rPr>
              <a:t>The kinds of </a:t>
            </a:r>
            <a:r>
              <a:rPr lang="en-GB" dirty="0" err="1">
                <a:latin typeface="Calibri" charset="0"/>
              </a:rPr>
              <a:t>placenames</a:t>
            </a:r>
            <a:r>
              <a:rPr lang="en-GB" dirty="0">
                <a:latin typeface="Calibri" charset="0"/>
              </a:rPr>
              <a:t> that should be </a:t>
            </a:r>
            <a:r>
              <a:rPr lang="en-GB" dirty="0" err="1">
                <a:latin typeface="Calibri" charset="0"/>
              </a:rPr>
              <a:t>anonymised</a:t>
            </a:r>
            <a:r>
              <a:rPr lang="en-GB" dirty="0">
                <a:latin typeface="Calibri" charset="0"/>
              </a:rPr>
              <a:t> will depend on context and may include: countries, cities, towns, villages, rural areas, schools and universities, places of work.  The key question to be considered is whether or not there is a significant or long term attachment that would link an individual clearly to that place?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 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Describe the </a:t>
            </a:r>
            <a:r>
              <a:rPr lang="en-GB" dirty="0" err="1">
                <a:latin typeface="Calibri" charset="0"/>
              </a:rPr>
              <a:t>anonymised</a:t>
            </a:r>
            <a:r>
              <a:rPr lang="en-GB" dirty="0">
                <a:latin typeface="Calibri" charset="0"/>
              </a:rPr>
              <a:t> place according to its significance within the context of the transcript: </a:t>
            </a:r>
          </a:p>
          <a:p>
            <a:pPr eaLnBrk="1" hangingPunct="1"/>
            <a:endParaRPr lang="en-GB" dirty="0">
              <a:latin typeface="Calibri" charset="0"/>
            </a:endParaRPr>
          </a:p>
          <a:p>
            <a:pPr eaLnBrk="1" hangingPunct="1"/>
            <a:r>
              <a:rPr lang="en-GB" i="1" dirty="0">
                <a:latin typeface="Calibri" charset="0"/>
              </a:rPr>
              <a:t>Nuts 3  Regional Divisions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1. Border: The counties of Cavan, Donegal, Leitrim, Louth, Monaghan, Sligo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2. West: The counties of Galway, Mayo and Roscommon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3. Midland: The counties of Laois, Longford, Offaly and Westmeath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4. Mid-East: The counties of Kildare, Meath and Wicklow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5. Dublin Region: the city of Dublin, and the counties of Dun Laoghaire-</a:t>
            </a:r>
            <a:r>
              <a:rPr lang="en-GB" dirty="0" err="1">
                <a:latin typeface="Calibri" charset="0"/>
              </a:rPr>
              <a:t>Rathdown</a:t>
            </a:r>
            <a:r>
              <a:rPr lang="en-GB" dirty="0">
                <a:latin typeface="Calibri" charset="0"/>
              </a:rPr>
              <a:t>, </a:t>
            </a:r>
            <a:r>
              <a:rPr lang="en-GB" dirty="0" err="1">
                <a:latin typeface="Calibri" charset="0"/>
              </a:rPr>
              <a:t>Fingal</a:t>
            </a:r>
            <a:r>
              <a:rPr lang="en-GB" dirty="0">
                <a:latin typeface="Calibri" charset="0"/>
              </a:rPr>
              <a:t> and South Dublin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6. South-East: The counties of Carlow, Kilkenny, South Tipperary, Waterford and Wexford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7. South-West: The counties of Cork and Kerry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8. Mid-West: The counties of Clare, Limerick and North Tipperary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9. Northern Ireland</a:t>
            </a:r>
          </a:p>
          <a:p>
            <a:pPr eaLnBrk="1" hangingPunct="1"/>
            <a:endParaRPr lang="en-GB" dirty="0">
              <a:latin typeface="Calibri" charset="0"/>
            </a:endParaRPr>
          </a:p>
          <a:p>
            <a:pPr eaLnBrk="1" hangingPunct="1"/>
            <a:r>
              <a:rPr lang="en-US" b="1" dirty="0" err="1">
                <a:latin typeface="Calibri" charset="0"/>
              </a:rPr>
              <a:t>anonymising</a:t>
            </a:r>
            <a:r>
              <a:rPr lang="en-US" b="1" dirty="0">
                <a:latin typeface="Calibri" charset="0"/>
              </a:rPr>
              <a:t> is a process, a discussion</a:t>
            </a:r>
          </a:p>
          <a:p>
            <a:pPr eaLnBrk="1" hangingPunct="1"/>
            <a:r>
              <a:rPr lang="en-US" b="1" dirty="0">
                <a:latin typeface="Calibri" charset="0"/>
              </a:rPr>
              <a:t>maintain meaningful information</a:t>
            </a:r>
          </a:p>
          <a:p>
            <a:pPr eaLnBrk="1" hangingPunct="1"/>
            <a:r>
              <a:rPr lang="en-US" b="1" dirty="0">
                <a:latin typeface="Calibri" charset="0"/>
              </a:rPr>
              <a:t>log edits</a:t>
            </a:r>
          </a:p>
          <a:p>
            <a:pPr eaLnBrk="1" hangingPunct="1"/>
            <a:endParaRPr lang="en-US" dirty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1242AE96-AD6A-3847-A5A9-17F695B9C3E8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D5F28340-A8D8-DF48-8FED-CD97D78D97C8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873B3FBB-C0C5-E043-A9F1-EF46241FFE45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744788" y="323850"/>
            <a:ext cx="3168650" cy="2376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20688" y="3203848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Based at MUSSI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Born in 2008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Funded by the </a:t>
            </a:r>
            <a:r>
              <a:rPr lang="en-US" dirty="0" err="1" smtClean="0">
                <a:latin typeface="Calibri" charset="0"/>
              </a:rPr>
              <a:t>Programme</a:t>
            </a:r>
            <a:r>
              <a:rPr lang="en-US" dirty="0" smtClean="0">
                <a:latin typeface="Calibri" charset="0"/>
              </a:rPr>
              <a:t> for Research in Third Level Institutions 4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From 2012 funded under the DRI Digital Repository of Ireland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Digital Repository of Ireland is a national trusted digital repository for humanities and social science data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In 2015 became a member of DRI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DRI provides the technical infrastructure long term digital preservation and access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IQDA provides the data and the social science expertise in managing and preparing social science data for sharing and re-use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dirty="0" smtClean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* why share data?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dirty="0" smtClean="0">
              <a:latin typeface="Calibri" charset="0"/>
            </a:endParaRP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1. protect valuable data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2. better research (expand ability to research, increase skill/Improve methods of undertaking community </a:t>
            </a:r>
            <a:r>
              <a:rPr lang="en-US" dirty="0" err="1" smtClean="0">
                <a:latin typeface="Calibri" charset="0"/>
              </a:rPr>
              <a:t>projectss</a:t>
            </a:r>
            <a:r>
              <a:rPr lang="en-US" dirty="0" smtClean="0">
                <a:latin typeface="Calibri" charset="0"/>
              </a:rPr>
              <a:t>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3. Investigate new research questions/ Promote comparative studies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4. Promote the use of appropriate data in policy making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5.  reputation, publish with unique identifier, networks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6. compliance with requirements of funders, journals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7. Avoid unnecessary duplication of research projects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r>
              <a:rPr lang="en-US" dirty="0" smtClean="0">
                <a:latin typeface="Calibri" charset="0"/>
              </a:rPr>
              <a:t>8. Facilitate more research on hard-to-reach-groups or over researched groups (see social movement research, </a:t>
            </a:r>
            <a:r>
              <a:rPr lang="en-US" dirty="0" err="1" smtClean="0">
                <a:latin typeface="Calibri" charset="0"/>
              </a:rPr>
              <a:t>vunerable</a:t>
            </a:r>
            <a:r>
              <a:rPr lang="en-US" dirty="0" smtClean="0">
                <a:latin typeface="Calibri" charset="0"/>
              </a:rPr>
              <a:t> groups)</a:t>
            </a:r>
            <a:endParaRPr lang="en-US" dirty="0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66488BCB-A840-F94A-BEFE-34035911C226}" type="slidenum">
              <a:rPr lang="en-US" sz="1200"/>
              <a:pPr eaLnBrk="1" hangingPunct="1"/>
              <a:t>3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4024313" y="685800"/>
            <a:ext cx="1690687" cy="1266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2392363"/>
            <a:ext cx="5486400" cy="6065837"/>
          </a:xfrm>
        </p:spPr>
        <p:txBody>
          <a:bodyPr/>
          <a:lstStyle/>
          <a:p>
            <a:pPr marL="171450" indent="-171450" eaLnBrk="1" hangingPunct="1">
              <a:buFontTx/>
              <a:buChar char="•"/>
              <a:defRPr/>
            </a:pPr>
            <a:endParaRPr lang="en-US" dirty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9C88ED36-B3B3-2C49-8750-33A23D1FDAFA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4024313" y="685800"/>
            <a:ext cx="1690687" cy="1266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2392363"/>
            <a:ext cx="5486400" cy="6065837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GUI is located at MUSSI (</a:t>
            </a:r>
            <a:r>
              <a:rPr lang="en-US" dirty="0" err="1" smtClean="0">
                <a:latin typeface="Calibri" charset="0"/>
              </a:rPr>
              <a:t>qual</a:t>
            </a:r>
            <a:r>
              <a:rPr lang="en-US" dirty="0" smtClean="0">
                <a:latin typeface="Calibri" charset="0"/>
              </a:rPr>
              <a:t>) and quant is located at UCD (ISDA)</a:t>
            </a:r>
          </a:p>
          <a:p>
            <a:pPr eaLnBrk="1" hangingPunct="1"/>
            <a:endParaRPr lang="en-US" dirty="0" smtClean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GUI: Growing Up in Ireland is a longitudinal study which follows two cohorts of children, aged nine months and nine years.  The study was officially launched in 2007 and will be completed in 2013.</a:t>
            </a:r>
          </a:p>
          <a:p>
            <a:pPr eaLnBrk="1" hangingPunct="1"/>
            <a:endParaRPr lang="en-US" dirty="0" smtClean="0">
              <a:latin typeface="Calibri" charset="0"/>
            </a:endParaRPr>
          </a:p>
          <a:p>
            <a:pPr marL="228600" indent="-228600" eaLnBrk="1" hangingPunct="1">
              <a:buAutoNum type="arabicPeriod"/>
            </a:pPr>
            <a:r>
              <a:rPr lang="en-US" dirty="0" smtClean="0">
                <a:latin typeface="Calibri" charset="0"/>
              </a:rPr>
              <a:t>Transcript of child interview, mainly in the 4,000 to 5,000 word range.</a:t>
            </a:r>
          </a:p>
          <a:p>
            <a:pPr marL="228600" indent="-228600" eaLnBrk="1" hangingPunct="1">
              <a:buAutoNum type="arabicPeriod"/>
            </a:pPr>
            <a:r>
              <a:rPr lang="en-US" dirty="0" smtClean="0">
                <a:latin typeface="Calibri" charset="0"/>
              </a:rPr>
              <a:t>Transcript of parent </a:t>
            </a:r>
            <a:r>
              <a:rPr lang="en-US" dirty="0" err="1" smtClean="0">
                <a:latin typeface="Calibri" charset="0"/>
              </a:rPr>
              <a:t>interivew</a:t>
            </a:r>
            <a:r>
              <a:rPr lang="en-US" dirty="0" smtClean="0">
                <a:latin typeface="Calibri" charset="0"/>
              </a:rPr>
              <a:t>, in the 3,000 to 4,000 word range.</a:t>
            </a:r>
          </a:p>
          <a:p>
            <a:pPr marL="228600" indent="-228600" eaLnBrk="1" hangingPunct="1">
              <a:buAutoNum type="arabicPeriod" startAt="3"/>
            </a:pPr>
            <a:r>
              <a:rPr lang="en-US" dirty="0" smtClean="0">
                <a:latin typeface="Calibri" charset="0"/>
              </a:rPr>
              <a:t>Time capsule which includes (in the order of the interview schedule):</a:t>
            </a:r>
          </a:p>
          <a:p>
            <a:pPr marL="228600" indent="-228600" eaLnBrk="1" hangingPunct="1">
              <a:buAutoNum type="arabicPeriod" startAt="3"/>
            </a:pPr>
            <a:r>
              <a:rPr lang="en-US" dirty="0" smtClean="0">
                <a:latin typeface="Calibri" charset="0"/>
              </a:rPr>
              <a:t>Who is in my family;</a:t>
            </a:r>
          </a:p>
          <a:p>
            <a:pPr eaLnBrk="1" hangingPunct="1"/>
            <a:r>
              <a:rPr lang="en-US" dirty="0" smtClean="0">
                <a:latin typeface="Calibri" charset="0"/>
              </a:rPr>
              <a:t>4.Body image scale;</a:t>
            </a:r>
          </a:p>
          <a:p>
            <a:pPr marL="228600" indent="-228600" eaLnBrk="1" hangingPunct="1">
              <a:buAutoNum type="arabicPeriod" startAt="11"/>
            </a:pPr>
            <a:r>
              <a:rPr lang="en-US" dirty="0" smtClean="0">
                <a:latin typeface="Calibri" charset="0"/>
              </a:rPr>
              <a:t>When I am 13 short story;</a:t>
            </a:r>
          </a:p>
          <a:p>
            <a:pPr marL="228600" indent="-228600" eaLnBrk="1" hangingPunct="1">
              <a:buAutoNum type="arabicPeriod" startAt="11"/>
            </a:pPr>
            <a:r>
              <a:rPr lang="en-US" dirty="0" smtClean="0">
                <a:latin typeface="Calibri" charset="0"/>
              </a:rPr>
              <a:t> .	Letter to the Minister for Children. </a:t>
            </a:r>
          </a:p>
          <a:p>
            <a:pPr marL="228600" indent="-228600" eaLnBrk="1" hangingPunct="1">
              <a:buAutoNum type="arabicPeriod" startAt="11"/>
            </a:pPr>
            <a:r>
              <a:rPr lang="en-US" dirty="0" smtClean="0">
                <a:latin typeface="Calibri" charset="0"/>
              </a:rPr>
              <a:t>.	Field notes, but not for all interviews.</a:t>
            </a:r>
          </a:p>
          <a:p>
            <a:pPr marL="171450" indent="-171450" eaLnBrk="1" hangingPunct="1">
              <a:buFontTx/>
              <a:buChar char="•"/>
              <a:defRPr/>
            </a:pPr>
            <a:endParaRPr lang="en-US" dirty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A7892B7A-01B9-704F-9A77-8E67D4599F0D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708275" y="395288"/>
            <a:ext cx="3205163" cy="24034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92696" y="3203848"/>
            <a:ext cx="5479504" cy="52543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en-US" dirty="0" smtClean="0">
                <a:latin typeface="Calibri" charset="0"/>
              </a:rPr>
              <a:t>SLIDE: RESOURSES</a:t>
            </a:r>
          </a:p>
          <a:p>
            <a:pPr marL="0" indent="0" eaLnBrk="1" hangingPunct="1">
              <a:buNone/>
            </a:pPr>
            <a:endParaRPr lang="en-US" dirty="0" smtClean="0">
              <a:latin typeface="Calibri" charset="0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Calibri" charset="0"/>
              </a:rPr>
              <a:t>Best Practice Guide</a:t>
            </a:r>
          </a:p>
          <a:p>
            <a:pPr marL="0" indent="0" eaLnBrk="1" hangingPunct="1">
              <a:buNone/>
            </a:pPr>
            <a:endParaRPr lang="en-US" dirty="0" smtClean="0">
              <a:latin typeface="Calibri" charset="0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Calibri" charset="0"/>
              </a:rPr>
              <a:t>* is advisory; role is to educate data producers in the reduction on disclosure risk</a:t>
            </a:r>
          </a:p>
          <a:p>
            <a:pPr marL="0" indent="0" eaLnBrk="1" hangingPunct="1">
              <a:buNone/>
            </a:pPr>
            <a:endParaRPr lang="en-US" dirty="0" smtClean="0">
              <a:latin typeface="Calibri" charset="0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Calibri" charset="0"/>
              </a:rPr>
              <a:t>* Each data set is different, so depositor may seek to amend or add to protocol</a:t>
            </a:r>
          </a:p>
          <a:p>
            <a:pPr marL="0" indent="0" eaLnBrk="1" hangingPunct="1">
              <a:buNone/>
            </a:pPr>
            <a:endParaRPr lang="en-US" dirty="0" smtClean="0">
              <a:latin typeface="Calibri" charset="0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Calibri" charset="0"/>
              </a:rPr>
              <a:t>* Protocol includes systems to support robust and oversight of the </a:t>
            </a:r>
            <a:r>
              <a:rPr lang="en-US" dirty="0" err="1" smtClean="0">
                <a:latin typeface="Calibri" charset="0"/>
              </a:rPr>
              <a:t>anonymisation</a:t>
            </a:r>
            <a:r>
              <a:rPr lang="en-US" dirty="0" smtClean="0">
                <a:latin typeface="Calibri" charset="0"/>
              </a:rPr>
              <a:t> processes (and IQDA have developed a tool to assist with this)</a:t>
            </a:r>
          </a:p>
          <a:p>
            <a:pPr marL="0" indent="0" eaLnBrk="1" hangingPunct="1">
              <a:buNone/>
            </a:pPr>
            <a:endParaRPr lang="en-US" dirty="0" smtClean="0">
              <a:latin typeface="Calibri" charset="0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Calibri" charset="0"/>
              </a:rPr>
              <a:t>* Goal is to ensure respondent confidentiality while maintaining sufficient detail to enable effective research.</a:t>
            </a:r>
          </a:p>
          <a:p>
            <a:pPr marL="0" indent="0" eaLnBrk="1" hangingPunct="1">
              <a:buNone/>
            </a:pPr>
            <a:endParaRPr lang="en-US" dirty="0" smtClean="0">
              <a:latin typeface="Calibri" charset="0"/>
            </a:endParaRPr>
          </a:p>
          <a:p>
            <a:pPr marL="0" indent="0" eaLnBrk="1" hangingPunct="1">
              <a:buNone/>
            </a:pPr>
            <a:endParaRPr lang="en-US" dirty="0">
              <a:latin typeface="Calibri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23CD4E28-8398-F84F-9087-75DAD6313D3C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alibri" charset="0"/>
              </a:rPr>
              <a:t>One</a:t>
            </a:r>
            <a:r>
              <a:rPr lang="en-US" baseline="0" dirty="0" smtClean="0">
                <a:latin typeface="Calibri" charset="0"/>
              </a:rPr>
              <a:t> size does not fit all</a:t>
            </a:r>
          </a:p>
          <a:p>
            <a:r>
              <a:rPr lang="en-US" baseline="0" dirty="0" smtClean="0">
                <a:latin typeface="Calibri" charset="0"/>
              </a:rPr>
              <a:t>Need to develop an ethical protocol</a:t>
            </a:r>
          </a:p>
          <a:p>
            <a:r>
              <a:rPr lang="en-US" baseline="0" dirty="0" smtClean="0">
                <a:latin typeface="Calibri" charset="0"/>
              </a:rPr>
              <a:t>Need to make decisions and document your decisions</a:t>
            </a:r>
          </a:p>
          <a:p>
            <a:r>
              <a:rPr lang="en-US" baseline="0" dirty="0" smtClean="0">
                <a:latin typeface="Calibri" charset="0"/>
              </a:rPr>
              <a:t>These decisions are framed by the answers to these questions</a:t>
            </a:r>
            <a:endParaRPr lang="en-US" dirty="0">
              <a:latin typeface="Calibri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BDFFD624-A4B0-8A46-9E92-4E65243AB254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882900" y="323850"/>
            <a:ext cx="960438" cy="7191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476672" y="971600"/>
            <a:ext cx="5904656" cy="44644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buFontTx/>
              <a:buChar char="•"/>
            </a:pPr>
            <a:r>
              <a:rPr lang="en-US" dirty="0" smtClean="0">
                <a:latin typeface="Calibri" charset="0"/>
              </a:rPr>
              <a:t>N</a:t>
            </a:r>
            <a:r>
              <a:rPr lang="en-GB" dirty="0" err="1" smtClean="0">
                <a:latin typeface="Calibri" charset="0"/>
              </a:rPr>
              <a:t>ot</a:t>
            </a:r>
            <a:r>
              <a:rPr lang="en-GB" dirty="0" smtClean="0">
                <a:latin typeface="Calibri" charset="0"/>
              </a:rPr>
              <a:t> all data is restricted</a:t>
            </a:r>
          </a:p>
          <a:p>
            <a:pPr marL="171450" indent="-171450" eaLnBrk="1" hangingPunct="1">
              <a:buFontTx/>
              <a:buChar char="•"/>
            </a:pPr>
            <a:r>
              <a:rPr lang="en-GB" dirty="0" smtClean="0">
                <a:latin typeface="Calibri" charset="0"/>
              </a:rPr>
              <a:t>Look</a:t>
            </a:r>
            <a:r>
              <a:rPr lang="en-GB" baseline="0" dirty="0" smtClean="0">
                <a:latin typeface="Calibri" charset="0"/>
              </a:rPr>
              <a:t> to your consent form </a:t>
            </a:r>
            <a:r>
              <a:rPr lang="en-US" baseline="0" dirty="0" smtClean="0">
                <a:latin typeface="Calibri" charset="0"/>
              </a:rPr>
              <a:t>–</a:t>
            </a:r>
            <a:r>
              <a:rPr lang="en-GB" baseline="0" dirty="0" smtClean="0">
                <a:latin typeface="Calibri" charset="0"/>
              </a:rPr>
              <a:t> what does it allow you to do? Do you have to keep the data from</a:t>
            </a:r>
            <a:r>
              <a:rPr lang="en-US" baseline="0" dirty="0" smtClean="0">
                <a:latin typeface="Calibri" charset="0"/>
              </a:rPr>
              <a:t> t</a:t>
            </a:r>
            <a:r>
              <a:rPr lang="en-GB" baseline="0" dirty="0" smtClean="0">
                <a:latin typeface="Calibri" charset="0"/>
              </a:rPr>
              <a:t>he public?</a:t>
            </a:r>
            <a:endParaRPr lang="en-GB" dirty="0" smtClean="0">
              <a:latin typeface="Calibri" charset="0"/>
            </a:endParaRPr>
          </a:p>
          <a:p>
            <a:pPr marL="171450" indent="-171450" eaLnBrk="1" hangingPunct="1">
              <a:buFontTx/>
              <a:buChar char="•"/>
            </a:pPr>
            <a:r>
              <a:rPr lang="en-US" dirty="0" smtClean="0">
                <a:latin typeface="Calibri" charset="0"/>
              </a:rPr>
              <a:t>Always</a:t>
            </a:r>
            <a:r>
              <a:rPr lang="en-US" baseline="0" dirty="0" smtClean="0">
                <a:latin typeface="Calibri" charset="0"/>
              </a:rPr>
              <a:t> include an open access data on your consent form</a:t>
            </a:r>
          </a:p>
          <a:p>
            <a:pPr marL="171450" indent="-171450" eaLnBrk="1" hangingPunct="1">
              <a:buFontTx/>
              <a:buChar char="•"/>
            </a:pPr>
            <a:r>
              <a:rPr lang="en-US" baseline="0" dirty="0" smtClean="0">
                <a:latin typeface="Calibri" charset="0"/>
              </a:rPr>
              <a:t>Magdalene </a:t>
            </a:r>
            <a:r>
              <a:rPr lang="en-US" baseline="0" dirty="0" err="1" smtClean="0">
                <a:latin typeface="Calibri" charset="0"/>
              </a:rPr>
              <a:t>Laundaries</a:t>
            </a:r>
            <a:r>
              <a:rPr lang="en-US" baseline="0" dirty="0" smtClean="0">
                <a:latin typeface="Calibri" charset="0"/>
              </a:rPr>
              <a:t> data, in some cases participants are telling their story because they want to be publically identified with it.</a:t>
            </a:r>
          </a:p>
          <a:p>
            <a:pPr marL="0" indent="0" eaLnBrk="1" hangingPunct="1">
              <a:buFontTx/>
              <a:buNone/>
            </a:pPr>
            <a:r>
              <a:rPr lang="en-US" baseline="0" dirty="0" smtClean="0">
                <a:latin typeface="Calibri" charset="0"/>
              </a:rPr>
              <a:t>ONE SIZE DOES NOT FIT ALL: </a:t>
            </a:r>
          </a:p>
          <a:p>
            <a:pPr marL="0" indent="0" eaLnBrk="1" hangingPunct="1">
              <a:buFontTx/>
              <a:buNone/>
            </a:pPr>
            <a:r>
              <a:rPr lang="en-US" baseline="0" dirty="0" smtClean="0">
                <a:latin typeface="Calibri" charset="0"/>
              </a:rPr>
              <a:t>FIRST FOR EACH INTERVIEW CARRY OUT AN ASSESSMENT</a:t>
            </a:r>
            <a:endParaRPr lang="en-GB" dirty="0" smtClean="0">
              <a:latin typeface="Calibri" charset="0"/>
            </a:endParaRPr>
          </a:p>
          <a:p>
            <a:pPr marL="0" indent="0" eaLnBrk="1" hangingPunct="1">
              <a:buFontTx/>
              <a:buNone/>
            </a:pPr>
            <a:r>
              <a:rPr lang="en-GB" dirty="0" smtClean="0">
                <a:latin typeface="Calibri" charset="0"/>
              </a:rPr>
              <a:t>1Risk</a:t>
            </a:r>
            <a:r>
              <a:rPr lang="en-GB" baseline="0" dirty="0" smtClean="0">
                <a:latin typeface="Calibri" charset="0"/>
              </a:rPr>
              <a:t> of Identification:</a:t>
            </a:r>
          </a:p>
          <a:p>
            <a:pPr marL="171450" indent="-171450" eaLnBrk="1" hangingPunct="1">
              <a:buFontTx/>
              <a:buChar char="-"/>
            </a:pPr>
            <a:r>
              <a:rPr lang="en-US" baseline="0" dirty="0" smtClean="0">
                <a:latin typeface="Calibri" charset="0"/>
              </a:rPr>
              <a:t>S</a:t>
            </a:r>
            <a:r>
              <a:rPr lang="en-GB" baseline="0" dirty="0" err="1" smtClean="0">
                <a:latin typeface="Calibri" charset="0"/>
              </a:rPr>
              <a:t>ome</a:t>
            </a:r>
            <a:r>
              <a:rPr lang="en-GB" baseline="0" dirty="0" smtClean="0">
                <a:latin typeface="Calibri" charset="0"/>
              </a:rPr>
              <a:t> people self-</a:t>
            </a:r>
            <a:r>
              <a:rPr lang="en-GB" baseline="0" dirty="0" err="1" smtClean="0">
                <a:latin typeface="Calibri" charset="0"/>
              </a:rPr>
              <a:t>anonymise</a:t>
            </a:r>
            <a:r>
              <a:rPr lang="en-GB" baseline="0" dirty="0" smtClean="0">
                <a:latin typeface="Calibri" charset="0"/>
              </a:rPr>
              <a:t> in interviews, don’t mention names, places, dates</a:t>
            </a:r>
          </a:p>
          <a:p>
            <a:pPr marL="171450" indent="-171450" eaLnBrk="1" hangingPunct="1">
              <a:buFontTx/>
              <a:buChar char="-"/>
            </a:pPr>
            <a:r>
              <a:rPr lang="en-GB" baseline="0" dirty="0" smtClean="0">
                <a:latin typeface="Calibri" charset="0"/>
              </a:rPr>
              <a:t>Some interviews are very generic and non-specific or contain very little </a:t>
            </a:r>
            <a:r>
              <a:rPr lang="en-GB" baseline="0" dirty="0" err="1" smtClean="0">
                <a:latin typeface="Calibri" charset="0"/>
              </a:rPr>
              <a:t>identificable</a:t>
            </a:r>
            <a:r>
              <a:rPr lang="en-GB" baseline="0" dirty="0" smtClean="0">
                <a:latin typeface="Calibri" charset="0"/>
              </a:rPr>
              <a:t> information</a:t>
            </a:r>
          </a:p>
          <a:p>
            <a:pPr marL="0" indent="0" eaLnBrk="1" hangingPunct="1">
              <a:buFontTx/>
              <a:buNone/>
            </a:pPr>
            <a:r>
              <a:rPr lang="en-US" baseline="0" dirty="0" smtClean="0">
                <a:latin typeface="Calibri" charset="0"/>
              </a:rPr>
              <a:t>C</a:t>
            </a:r>
            <a:r>
              <a:rPr lang="en-GB" baseline="0" dirty="0" err="1" smtClean="0">
                <a:latin typeface="Calibri" charset="0"/>
              </a:rPr>
              <a:t>ompare</a:t>
            </a:r>
            <a:r>
              <a:rPr lang="en-GB" baseline="0" dirty="0" smtClean="0">
                <a:latin typeface="Calibri" charset="0"/>
              </a:rPr>
              <a:t>: Interview with returning migrants about their </a:t>
            </a:r>
            <a:r>
              <a:rPr lang="en-US" baseline="0" dirty="0" err="1" smtClean="0">
                <a:latin typeface="Calibri" charset="0"/>
              </a:rPr>
              <a:t>wo</a:t>
            </a:r>
            <a:r>
              <a:rPr lang="en-GB" baseline="0" dirty="0" err="1" smtClean="0">
                <a:latin typeface="Calibri" charset="0"/>
              </a:rPr>
              <a:t>rk</a:t>
            </a:r>
            <a:r>
              <a:rPr lang="en-GB" baseline="0" dirty="0" smtClean="0">
                <a:latin typeface="Calibri" charset="0"/>
              </a:rPr>
              <a:t> lives (very generic) with life history data (multiple points of contact)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The CSO’s main reservation was that combining information points from a transcript might make it possible to identify a family. The information of concern included involvement in particular sports, number and gender of siblings, when parents were born, attendance at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Gaelscoil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and particular achievements like winning competitions, even when details like names and exact dates were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anonymised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according to the protocols.</a:t>
            </a:r>
            <a:endParaRPr lang="en-GB" baseline="0" dirty="0" smtClean="0">
              <a:latin typeface="Calibri" charset="0"/>
            </a:endParaRPr>
          </a:p>
          <a:p>
            <a:pPr marL="0" indent="0" eaLnBrk="1" hangingPunct="1">
              <a:buFontTx/>
              <a:buNone/>
            </a:pPr>
            <a:r>
              <a:rPr lang="en-GB" baseline="0" dirty="0" smtClean="0">
                <a:latin typeface="Calibri" charset="0"/>
              </a:rPr>
              <a:t>2. Risk of Harm:</a:t>
            </a:r>
          </a:p>
          <a:p>
            <a:pPr marL="171450" indent="-171450" eaLnBrk="1" hangingPunct="1">
              <a:buFontTx/>
              <a:buChar char="-"/>
            </a:pPr>
            <a:r>
              <a:rPr lang="en-US" baseline="0" dirty="0" smtClean="0">
                <a:latin typeface="Calibri" charset="0"/>
              </a:rPr>
              <a:t>S</a:t>
            </a:r>
            <a:r>
              <a:rPr lang="en-GB" baseline="0" dirty="0" err="1" smtClean="0">
                <a:latin typeface="Calibri" charset="0"/>
              </a:rPr>
              <a:t>ome</a:t>
            </a:r>
            <a:r>
              <a:rPr lang="en-GB" baseline="0" dirty="0" smtClean="0">
                <a:latin typeface="Calibri" charset="0"/>
              </a:rPr>
              <a:t> data carry more risk of harm</a:t>
            </a:r>
          </a:p>
          <a:p>
            <a:pPr marL="171450" indent="-171450" eaLnBrk="1" hangingPunct="1">
              <a:buFontTx/>
              <a:buChar char="-"/>
            </a:pPr>
            <a:r>
              <a:rPr lang="en-US" baseline="0" dirty="0" smtClean="0">
                <a:latin typeface="Calibri" charset="0"/>
              </a:rPr>
              <a:t>H</a:t>
            </a:r>
            <a:r>
              <a:rPr lang="en-GB" baseline="0" dirty="0" err="1" smtClean="0">
                <a:latin typeface="Calibri" charset="0"/>
              </a:rPr>
              <a:t>igh</a:t>
            </a:r>
            <a:r>
              <a:rPr lang="en-GB" baseline="0" dirty="0" smtClean="0">
                <a:latin typeface="Calibri" charset="0"/>
              </a:rPr>
              <a:t> risk </a:t>
            </a:r>
            <a:r>
              <a:rPr lang="en-US" baseline="0" dirty="0" smtClean="0">
                <a:latin typeface="Calibri" charset="0"/>
              </a:rPr>
              <a:t>–</a:t>
            </a:r>
            <a:r>
              <a:rPr lang="en-GB" baseline="0" dirty="0" smtClean="0">
                <a:latin typeface="Calibri" charset="0"/>
              </a:rPr>
              <a:t> illegal activity such as sex work or the Boston College interviews or risk of invasion of privacy, moral taboo, </a:t>
            </a:r>
            <a:r>
              <a:rPr lang="en-GB" baseline="0" dirty="0" err="1" smtClean="0">
                <a:latin typeface="Calibri" charset="0"/>
              </a:rPr>
              <a:t>eg</a:t>
            </a:r>
            <a:r>
              <a:rPr lang="en-GB" baseline="0" dirty="0" smtClean="0">
                <a:latin typeface="Calibri" charset="0"/>
              </a:rPr>
              <a:t> abortion </a:t>
            </a:r>
            <a:r>
              <a:rPr lang="en-GB" baseline="0" dirty="0" err="1" smtClean="0">
                <a:latin typeface="Calibri" charset="0"/>
              </a:rPr>
              <a:t>interviewws</a:t>
            </a:r>
            <a:endParaRPr lang="en-GB" baseline="0" dirty="0" smtClean="0">
              <a:latin typeface="Calibri" charset="0"/>
            </a:endParaRPr>
          </a:p>
          <a:p>
            <a:pPr marL="171450" indent="-171450" eaLnBrk="1" hangingPunct="1">
              <a:buFontTx/>
              <a:buChar char="-"/>
            </a:pPr>
            <a:r>
              <a:rPr lang="en-GB" baseline="0" dirty="0" smtClean="0">
                <a:latin typeface="Calibri" charset="0"/>
              </a:rPr>
              <a:t>Low risk </a:t>
            </a:r>
            <a:r>
              <a:rPr lang="en-US" baseline="0" dirty="0" smtClean="0">
                <a:latin typeface="Calibri" charset="0"/>
              </a:rPr>
              <a:t>– </a:t>
            </a:r>
            <a:r>
              <a:rPr lang="en-US" baseline="0" dirty="0" err="1" smtClean="0">
                <a:latin typeface="Calibri" charset="0"/>
              </a:rPr>
              <a:t>eg</a:t>
            </a:r>
            <a:r>
              <a:rPr lang="en-US" baseline="0" dirty="0" smtClean="0">
                <a:latin typeface="Calibri" charset="0"/>
              </a:rPr>
              <a:t> </a:t>
            </a:r>
            <a:r>
              <a:rPr lang="en-GB" baseline="0" dirty="0" smtClean="0">
                <a:latin typeface="Calibri" charset="0"/>
              </a:rPr>
              <a:t> interviews with women on experience working in IT </a:t>
            </a:r>
          </a:p>
          <a:p>
            <a:pPr marL="0" indent="0" eaLnBrk="1" hangingPunct="1">
              <a:buFontTx/>
              <a:buNone/>
            </a:pPr>
            <a:r>
              <a:rPr lang="en-GB" baseline="0" dirty="0" smtClean="0">
                <a:latin typeface="Calibri" charset="0"/>
              </a:rPr>
              <a:t>THEN ASSIGN A SENSITIVITY LEVEL</a:t>
            </a:r>
          </a:p>
          <a:p>
            <a:pPr marL="0" indent="0" eaLnBrk="1" hangingPunct="1">
              <a:buFontTx/>
              <a:buNone/>
            </a:pPr>
            <a:r>
              <a:rPr lang="en-GB" baseline="0" dirty="0" smtClean="0">
                <a:latin typeface="Calibri" charset="0"/>
              </a:rPr>
              <a:t>THEN APPLY AN APPROPERIATE STRATEGY</a:t>
            </a:r>
          </a:p>
          <a:p>
            <a:pPr marL="0" indent="0" eaLnBrk="1" hangingPunct="1">
              <a:buFontTx/>
              <a:buNone/>
            </a:pPr>
            <a:r>
              <a:rPr lang="en-GB" baseline="0" dirty="0" smtClean="0">
                <a:latin typeface="Calibri" charset="0"/>
              </a:rPr>
              <a:t>KEEP A RECORD OF THE DECISIONS YOU HAVE MADE</a:t>
            </a:r>
            <a:endParaRPr lang="en-GB" dirty="0" smtClean="0">
              <a:latin typeface="Calibri" charset="0"/>
            </a:endParaRPr>
          </a:p>
          <a:p>
            <a:pPr eaLnBrk="1" hangingPunct="1"/>
            <a:r>
              <a:rPr lang="en-GB" dirty="0" smtClean="0">
                <a:latin typeface="Calibri" charset="0"/>
              </a:rPr>
              <a:t>Under some circumstances it may be necessary to excise sections from transcripts, or to withhold individual transcripts from within a project, for example where sensitive text might expose participants to legal action, or “place them at risk of harm, scandal or ridicule” (</a:t>
            </a:r>
            <a:r>
              <a:rPr lang="en-GB" dirty="0" err="1" smtClean="0">
                <a:latin typeface="Calibri" charset="0"/>
              </a:rPr>
              <a:t>Corti</a:t>
            </a:r>
            <a:r>
              <a:rPr lang="en-GB" dirty="0" smtClean="0">
                <a:latin typeface="Calibri" charset="0"/>
              </a:rPr>
              <a:t> et al. 2000 [31]).</a:t>
            </a:r>
            <a:endParaRPr lang="en-US" dirty="0" smtClean="0">
              <a:latin typeface="Calibri" charset="0"/>
            </a:endParaRPr>
          </a:p>
          <a:p>
            <a:pPr eaLnBrk="1" hangingPunct="1"/>
            <a:r>
              <a:rPr lang="en-GB" dirty="0" smtClean="0">
                <a:latin typeface="Calibri" charset="0"/>
              </a:rPr>
              <a:t>Other strategies for dealing with sensitive data may include:</a:t>
            </a:r>
            <a:endParaRPr lang="en-US" dirty="0" smtClean="0">
              <a:latin typeface="Calibri" charset="0"/>
            </a:endParaRPr>
          </a:p>
          <a:p>
            <a:pPr eaLnBrk="1" hangingPunct="1"/>
            <a:r>
              <a:rPr lang="en-GB" dirty="0" smtClean="0">
                <a:latin typeface="Calibri" charset="0"/>
              </a:rPr>
              <a:t> Closure of materials for a specified period, agreed with the depositor</a:t>
            </a:r>
            <a:endParaRPr lang="en-US" dirty="0" smtClean="0">
              <a:latin typeface="Calibri" charset="0"/>
            </a:endParaRPr>
          </a:p>
          <a:p>
            <a:pPr eaLnBrk="1" hangingPunct="1"/>
            <a:r>
              <a:rPr lang="en-GB" dirty="0" smtClean="0">
                <a:latin typeface="Calibri" charset="0"/>
              </a:rPr>
              <a:t> Restricted access, where certain materials are only available to particular kinds of researchers, and/or where requests for access are vetted by the depositor</a:t>
            </a:r>
          </a:p>
          <a:p>
            <a:pPr eaLnBrk="1" hangingPunct="1"/>
            <a:r>
              <a:rPr lang="en-GB" dirty="0" smtClean="0">
                <a:latin typeface="Calibri" charset="0"/>
              </a:rPr>
              <a:t>WE are going to focus on the RISK OF IDENTIFICATION;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Calibri" charset="0"/>
              </a:rPr>
              <a:t>In particular how to use ANONYMISATION</a:t>
            </a:r>
            <a:r>
              <a:rPr lang="en-GB" baseline="0" dirty="0" smtClean="0">
                <a:latin typeface="Calibri" charset="0"/>
              </a:rPr>
              <a:t>  to reduce the risk</a:t>
            </a:r>
            <a:endParaRPr lang="en-GB" dirty="0" smtClean="0">
              <a:latin typeface="Calibri" charset="0"/>
            </a:endParaRPr>
          </a:p>
          <a:p>
            <a:pPr eaLnBrk="1" hangingPunct="1"/>
            <a:endParaRPr lang="en-US" dirty="0" smtClean="0">
              <a:latin typeface="Calibri" charset="0"/>
            </a:endParaRPr>
          </a:p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B3718C9C-23D9-F246-99DF-3AC5B5162851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>
                <a:latin typeface="Calibri" charset="0"/>
              </a:rPr>
              <a:t>Remove major identifying data (real names, place and company names)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Remove all identifying details (names, street-names, real names, occupational details)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Replace with descriptions that reflect the significance of the original text within the context of the transcript</a:t>
            </a:r>
            <a:endParaRPr lang="en-US" dirty="0">
              <a:latin typeface="Calibri" charset="0"/>
            </a:endParaRPr>
          </a:p>
          <a:p>
            <a:pPr eaLnBrk="1" hangingPunct="1"/>
            <a:r>
              <a:rPr lang="en-GB" dirty="0">
                <a:latin typeface="Calibri" charset="0"/>
              </a:rPr>
              <a:t>Keep a tracking table to record all changes and to link real names with pseudonyms (see 3. below</a:t>
            </a:r>
            <a:endParaRPr lang="en-US" dirty="0">
              <a:latin typeface="Calibri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078C4723-69B7-8045-8112-502AC2078E57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DED9D-697A-DD46-A847-19B6DCE50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1037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0E3BD-CBA0-AF45-B89B-5549F7425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4205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7A974-A558-E04D-867D-47E028E46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863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4DAB4-EFF5-6645-B404-D356A854E689}" type="datetime1">
              <a:rPr lang="en-IE" smtClean="0"/>
              <a:t>23/06/2016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FB7643-72FC-BD49-9A8B-099C058705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26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298B-CF02-1B47-B101-3604D1CBF01D}" type="datetime1">
              <a:rPr lang="en-IE" smtClean="0"/>
              <a:t>23/06/2016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82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728B-A712-D149-9427-A391C7E28C74}" type="datetime1">
              <a:rPr lang="en-IE" smtClean="0"/>
              <a:t>23/06/2016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BCE17-09AD-A94E-ADB0-16E0E3D1E9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3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C3B-3615-694E-961C-46F55296CCE8}" type="datetime1">
              <a:rPr lang="en-IE" smtClean="0"/>
              <a:t>23/06/2016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7BFA1-E4E6-2C43-ACD6-EABF3A98A7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52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AD46-9514-F340-A4C9-6F3D0B37C4F9}" type="datetime1">
              <a:rPr lang="en-IE" smtClean="0"/>
              <a:t>23/06/2016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5878E-CF0C-B148-A250-8F7CC1FD61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78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CD3A-C20D-1F4F-8D5D-5B192418A5A6}" type="datetime1">
              <a:rPr lang="en-IE" smtClean="0"/>
              <a:t>23/06/2016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576363-11F9-8044-832A-AE758D6C8E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19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A82B-0780-414A-B376-FBABBDDF4463}" type="datetime1">
              <a:rPr lang="en-IE" smtClean="0"/>
              <a:t>23/06/2016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77D1D1-4722-E147-901A-FB86E76F2E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387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545BF-A237-764B-9403-E8EB555BC368}" type="datetime1">
              <a:rPr lang="en-IE" smtClean="0"/>
              <a:t>23/06/2016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B00AD-F52F-3241-95C8-D9905D1A42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3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D4EF2-5168-1040-AA2B-633B52C9A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7138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9EB0-66A1-A84B-855F-4AA4748B695F}" type="datetime1">
              <a:rPr lang="en-IE" smtClean="0"/>
              <a:t>23/06/2016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32646-7E2A-494C-8C98-74D78E2CF2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44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B915-555F-5C46-B4C6-3E8ADB49D5DA}" type="datetime1">
              <a:rPr lang="en-IE" smtClean="0"/>
              <a:t>23/06/2016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2FC55-64B3-EA42-B1E8-8975EE261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750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B891F-3E50-1E46-8F08-FEACBCBA65DD}" type="datetime1">
              <a:rPr lang="en-IE" smtClean="0"/>
              <a:t>23/06/2016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F27ED-50D1-F84B-B30E-AC48A7187F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5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FB82-2619-3D42-B33E-315C3392B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1873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F0539-C856-8547-A4D4-98396E68DF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6697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2BE12-0138-D34D-B095-9CC7313720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3434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0B758-3E70-C647-9587-C1810771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327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72A5B-0041-2343-815A-2586A05E1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154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1C49E-4561-3047-BE65-C042F5EF9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2523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Calibri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EAA8A-88AE-3E49-892B-BFA3A8BEC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5021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6467475"/>
            <a:ext cx="244475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78787"/>
                </a:solidFill>
                <a:latin typeface="+mn-lt"/>
                <a:ea typeface="ＭＳ Ｐゴシック" charset="0"/>
                <a:cs typeface="Calibri" charset="0"/>
                <a:sym typeface="Calibri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  <a:ea typeface="ＭＳ Ｐゴシック" charset="0"/>
              </a:defRPr>
            </a:lvl9pPr>
          </a:lstStyle>
          <a:p>
            <a:pPr>
              <a:defRPr/>
            </a:pPr>
            <a:fld id="{FC676BB1-7B25-7547-BCFA-9AE198DA5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742950" indent="-285750" algn="l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1143000" indent="-22860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9EB46-C5C4-BE49-8A26-03FC6DEBAB74}" type="datetime1">
              <a:rPr lang="en-IE" smtClean="0"/>
              <a:t>23/06/2016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C676BB1-7B25-7547-BCFA-9AE198DA59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1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/>
        </p:nvSpPr>
        <p:spPr bwMode="auto">
          <a:xfrm>
            <a:off x="0" y="-11113"/>
            <a:ext cx="9144000" cy="586740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38100" dist="22999" dir="5400000" algn="ctr" rotWithShape="0">
              <a:schemeClr val="bg2">
                <a:alpha val="34999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n-US" dirty="0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685800" y="4230688"/>
            <a:ext cx="89154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  <a:sym typeface="Calibri" charset="0"/>
              </a:rPr>
              <a:t>Aileen O’Carroll</a:t>
            </a:r>
            <a:endParaRPr lang="en-US" sz="1800">
              <a:solidFill>
                <a:schemeClr val="tx1"/>
              </a:solidFill>
              <a:latin typeface="Calibri" charset="0"/>
              <a:ea typeface="ＭＳ Ｐゴシック" charset="0"/>
              <a:cs typeface="ＭＳ Ｐゴシック" charset="0"/>
              <a:sym typeface="Calibri" charset="0"/>
            </a:endParaRPr>
          </a:p>
          <a:p>
            <a:pPr algn="l"/>
            <a:r>
              <a:rPr lang="en-US" sz="1800">
                <a:solidFill>
                  <a:srgbClr val="454642"/>
                </a:solidFill>
                <a:latin typeface="Calibri" charset="0"/>
                <a:ea typeface="ＭＳ Ｐゴシック" charset="0"/>
                <a:cs typeface="ＭＳ Ｐゴシック" charset="0"/>
                <a:sym typeface="Calibri" charset="0"/>
              </a:rPr>
              <a:t>Policy Manager, Digital Repository of Ireland </a:t>
            </a:r>
            <a:endParaRPr lang="en-US" sz="1800">
              <a:solidFill>
                <a:schemeClr val="tx1"/>
              </a:solidFill>
              <a:latin typeface="Calibri" charset="0"/>
              <a:ea typeface="ＭＳ Ｐゴシック" charset="0"/>
              <a:cs typeface="ＭＳ Ｐゴシック" charset="0"/>
              <a:sym typeface="Calibri" charset="0"/>
            </a:endParaRPr>
          </a:p>
          <a:p>
            <a:pPr algn="l"/>
            <a:r>
              <a:rPr lang="en-US" sz="1800">
                <a:solidFill>
                  <a:srgbClr val="454642"/>
                </a:solidFill>
                <a:latin typeface="Calibri" charset="0"/>
                <a:ea typeface="ＭＳ Ｐゴシック" charset="0"/>
                <a:cs typeface="ＭＳ Ｐゴシック" charset="0"/>
                <a:sym typeface="Calibri" charset="0"/>
              </a:rPr>
              <a:t>Royal Irish Academy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09600"/>
            <a:ext cx="51816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6030913"/>
            <a:ext cx="830262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403350" y="2852738"/>
            <a:ext cx="62642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US" dirty="0" smtClean="0"/>
              <a:t>Qualitative data – </a:t>
            </a:r>
            <a:r>
              <a:rPr lang="en-US" dirty="0" err="1" smtClean="0"/>
              <a:t>anonymisation</a:t>
            </a:r>
            <a:r>
              <a:rPr lang="en-US" dirty="0" smtClean="0"/>
              <a:t> for </a:t>
            </a:r>
            <a:r>
              <a:rPr lang="en-US" dirty="0"/>
              <a:t>sharing</a:t>
            </a:r>
          </a:p>
          <a:p>
            <a:pPr eaLnBrk="1" hangingPunct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4D4EF2-5168-1040-AA2B-633B52C9AE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395288" y="1341438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 err="1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Anonmyisation</a:t>
            </a: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– holistic approach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539750" y="2205038"/>
            <a:ext cx="698500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/>
              <a:t>There was a table set out under a tree in front of the house, and the March Hare and the Hatter were having tea at it: a doremouse was sitting between them, fast asleep, and the other two were using it as a cushion, resting their elbows on it, and the talking over its head. `Very uncomfortable for the doremouse,' thought Alice; `only, as it's asleep, I suppose it doesn't mind.'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395288" y="1341438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 err="1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Anonmyisation</a:t>
            </a: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– holistic approach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4213" y="2205038"/>
          <a:ext cx="6335712" cy="37068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59943"/>
                <a:gridCol w="2411890"/>
                <a:gridCol w="1223944"/>
                <a:gridCol w="1439935"/>
              </a:tblGrid>
              <a:tr h="1280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Name in transcript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>
                          <a:effectLst/>
                        </a:rPr>
                        <a:t>Anomyised</a:t>
                      </a:r>
                      <a:r>
                        <a:rPr lang="en-GB" sz="1200" dirty="0" smtClean="0">
                          <a:effectLst/>
                        </a:rPr>
                        <a:t> name</a:t>
                      </a:r>
                      <a:endParaRPr lang="en-US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Nature of individual or place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</a:t>
                      </a:r>
                      <a:r>
                        <a:rPr lang="en-GB" sz="1200" dirty="0" err="1">
                          <a:effectLst/>
                        </a:rPr>
                        <a:t>eg</a:t>
                      </a:r>
                      <a:r>
                        <a:rPr lang="en-GB" sz="1200" dirty="0">
                          <a:effectLst/>
                        </a:rPr>
                        <a:t> interviewee,  husband of, place of work, </a:t>
                      </a:r>
                      <a:r>
                        <a:rPr lang="en-GB" sz="1200" dirty="0" err="1">
                          <a:effectLst/>
                        </a:rPr>
                        <a:t>etc</a:t>
                      </a:r>
                      <a:r>
                        <a:rPr lang="en-GB" sz="1200" dirty="0">
                          <a:effectLst/>
                        </a:rPr>
                        <a:t>)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Special alerts or queries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6524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Alice</a:t>
                      </a:r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@@Jane##</a:t>
                      </a:r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</a:tr>
              <a:tr h="3780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Hatter</a:t>
                      </a:r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@@George##</a:t>
                      </a:r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</a:tr>
              <a:tr h="6401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March Hare</a:t>
                      </a:r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@@Jim##</a:t>
                      </a:r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</a:tr>
              <a:tr h="378004">
                <a:tc>
                  <a:txBody>
                    <a:bodyPr/>
                    <a:lstStyle/>
                    <a:p>
                      <a:r>
                        <a:rPr lang="pt-BR" sz="1800" dirty="0" err="1" smtClean="0"/>
                        <a:t>dormouse</a:t>
                      </a:r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r>
                        <a:rPr lang="de-DE" sz="1800" dirty="0" smtClean="0"/>
                        <a:t>@@</a:t>
                      </a:r>
                      <a:r>
                        <a:rPr lang="de-DE" sz="1800" dirty="0" err="1" smtClean="0"/>
                        <a:t>gerbil</a:t>
                      </a:r>
                      <a:r>
                        <a:rPr lang="de-DE" sz="1800" dirty="0" smtClean="0"/>
                        <a:t>##</a:t>
                      </a:r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</a:tr>
              <a:tr h="37800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26" marR="91426" marT="45723" marB="45723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395288" y="1341438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 err="1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Anonmyisation</a:t>
            </a: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– Holistic Approach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2" name="Rectangle 4"/>
          <p:cNvSpPr>
            <a:spLocks noChangeArrowheads="1"/>
          </p:cNvSpPr>
          <p:nvPr/>
        </p:nvSpPr>
        <p:spPr bwMode="auto">
          <a:xfrm>
            <a:off x="468313" y="2060575"/>
            <a:ext cx="6840537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>
                <a:latin typeface="Arial" charset="0"/>
                <a:cs typeface="Arial" charset="0"/>
              </a:rPr>
              <a:t>There was a table set out under a tree in front of the house, and </a:t>
            </a:r>
            <a:r>
              <a:rPr lang="de-DE" sz="2800"/>
              <a:t>@@Jim##</a:t>
            </a:r>
            <a:endParaRPr lang="en-US" sz="2800"/>
          </a:p>
          <a:p>
            <a:pPr algn="l"/>
            <a:r>
              <a:rPr lang="en-US" sz="2800">
                <a:latin typeface="Arial" charset="0"/>
                <a:cs typeface="Arial" charset="0"/>
              </a:rPr>
              <a:t>and </a:t>
            </a:r>
            <a:r>
              <a:rPr lang="de-DE" sz="2800"/>
              <a:t>@@George##</a:t>
            </a:r>
            <a:r>
              <a:rPr lang="en-US" sz="2800"/>
              <a:t> </a:t>
            </a:r>
            <a:r>
              <a:rPr lang="en-US" sz="2800">
                <a:latin typeface="Arial" charset="0"/>
                <a:cs typeface="Arial" charset="0"/>
              </a:rPr>
              <a:t>were having tea at it: a @@gerbil## was sitting between them, fast asleep, and the other two were using it as a cushion, resting their elbows on it, and the talking over its head. `Very uncomfortable for the @@gerbil##,' thought @@Jane##; `only, as it's asleep, I suppose it doesn't mind.'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533400" y="1670050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 err="1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Anonmyisation</a:t>
            </a: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- Names</a:t>
            </a:r>
          </a:p>
          <a:p>
            <a:pPr algn="l"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Case Study: Life History and Social Change consent form</a:t>
            </a: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r>
              <a:rPr lang="en-GB" sz="2800" dirty="0"/>
              <a:t> “I was talking to my neighbour, Mary, and I said”</a:t>
            </a:r>
          </a:p>
          <a:p>
            <a:pPr algn="l">
              <a:defRPr/>
            </a:pPr>
            <a:endParaRPr lang="en-GB" sz="2800" dirty="0"/>
          </a:p>
          <a:p>
            <a:pPr algn="l">
              <a:defRPr/>
            </a:pPr>
            <a:r>
              <a:rPr lang="en-GB" sz="2800" dirty="0"/>
              <a:t>“I was talking to my neighbour, @@Sarah##, and I said”.</a:t>
            </a:r>
            <a:endParaRPr lang="en-US" sz="2800" dirty="0"/>
          </a:p>
          <a:p>
            <a:pPr algn="l">
              <a:defRPr/>
            </a:pPr>
            <a:r>
              <a:rPr lang="en-GB" sz="2800" dirty="0"/>
              <a:t> </a:t>
            </a:r>
          </a:p>
          <a:p>
            <a:pPr algn="l">
              <a:defRPr/>
            </a:pPr>
            <a:r>
              <a:rPr lang="en-GB" sz="2800" dirty="0"/>
              <a:t>“I remember, De Valera was president at that time.”</a:t>
            </a:r>
            <a:r>
              <a:rPr lang="en-US" sz="2800" dirty="0"/>
              <a:t> </a:t>
            </a:r>
            <a:endParaRPr lang="en-GB" sz="2800" dirty="0"/>
          </a:p>
          <a:p>
            <a:pPr algn="l">
              <a:defRPr/>
            </a:pPr>
            <a:endParaRPr lang="en-GB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Rectangle 6"/>
          <p:cNvSpPr>
            <a:spLocks/>
          </p:cNvSpPr>
          <p:nvPr/>
        </p:nvSpPr>
        <p:spPr bwMode="auto">
          <a:xfrm>
            <a:off x="914400" y="2584450"/>
            <a:ext cx="7010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458788" algn="l">
              <a:lnSpc>
                <a:spcPct val="80000"/>
              </a:lnSpc>
              <a:spcBef>
                <a:spcPts val="575"/>
              </a:spcBef>
              <a:buSzPct val="100000"/>
              <a:buFont typeface="Candara" charset="0"/>
              <a:buChar char="–"/>
            </a:pPr>
            <a:endParaRPr lang="en-US" sz="2400">
              <a:solidFill>
                <a:schemeClr val="tx1"/>
              </a:solidFill>
              <a:latin typeface="Candara" charset="0"/>
              <a:ea typeface="ＭＳ Ｐゴシック" charset="0"/>
              <a:cs typeface="ＭＳ Ｐゴシック" charset="0"/>
              <a:sym typeface="Candara" charset="0"/>
            </a:endParaRPr>
          </a:p>
          <a:p>
            <a:pPr marL="458788" algn="l">
              <a:lnSpc>
                <a:spcPct val="80000"/>
              </a:lnSpc>
              <a:spcBef>
                <a:spcPts val="700"/>
              </a:spcBef>
              <a:buSzPct val="100000"/>
              <a:buFont typeface="Candar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lnSpc>
                <a:spcPct val="80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Helvetic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spcBef>
                <a:spcPts val="575"/>
              </a:spcBef>
            </a:pPr>
            <a:endParaRPr lang="en-US" sz="200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533400" y="1670050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 err="1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Anonmyisation</a:t>
            </a: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- Occupations</a:t>
            </a:r>
          </a:p>
          <a:p>
            <a:pPr algn="l"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Case Study: Life History and Social Change consent form</a:t>
            </a: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r>
              <a:rPr lang="en-GB" sz="2800" dirty="0"/>
              <a:t>“I was a nurse”</a:t>
            </a:r>
          </a:p>
          <a:p>
            <a:pPr algn="l">
              <a:defRPr/>
            </a:pPr>
            <a:endParaRPr lang="en-GB" sz="2800" dirty="0"/>
          </a:p>
          <a:p>
            <a:pPr algn="l">
              <a:defRPr/>
            </a:pPr>
            <a:r>
              <a:rPr lang="en-GB" sz="2800" dirty="0"/>
              <a:t>“I was the third secretary in the Department of Foreign Affairs ” </a:t>
            </a:r>
          </a:p>
          <a:p>
            <a:pPr algn="l">
              <a:defRPr/>
            </a:pPr>
            <a:endParaRPr lang="en-GB" sz="2800" dirty="0"/>
          </a:p>
          <a:p>
            <a:pPr algn="l">
              <a:defRPr/>
            </a:pPr>
            <a:r>
              <a:rPr lang="en-GB" sz="2800" dirty="0"/>
              <a:t>“I was @@a senior civil servant## ”</a:t>
            </a:r>
            <a:endParaRPr lang="en-US" sz="2800" dirty="0"/>
          </a:p>
          <a:p>
            <a:pPr algn="l">
              <a:defRPr/>
            </a:pPr>
            <a:r>
              <a:rPr lang="en-GB" sz="2800" dirty="0"/>
              <a:t> </a:t>
            </a:r>
          </a:p>
          <a:p>
            <a:pPr algn="l">
              <a:defRPr/>
            </a:pPr>
            <a:endParaRPr lang="en-GB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533400" y="1670050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 err="1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Anonmyisation</a:t>
            </a: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- Places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Case Study: Life History and Social Change consent for</a:t>
            </a:r>
          </a:p>
          <a:p>
            <a:pPr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r>
              <a:rPr lang="en-GB" sz="2800" dirty="0"/>
              <a:t>“We had the reception at </a:t>
            </a:r>
            <a:r>
              <a:rPr lang="en-GB" sz="2800" dirty="0" err="1"/>
              <a:t>Ballymascanlan</a:t>
            </a:r>
            <a:r>
              <a:rPr lang="en-GB" sz="2800" dirty="0"/>
              <a:t> hotel”</a:t>
            </a:r>
            <a:endParaRPr lang="en-US" sz="2800" dirty="0"/>
          </a:p>
          <a:p>
            <a:pPr algn="l">
              <a:defRPr/>
            </a:pPr>
            <a:r>
              <a:rPr lang="en-GB" sz="2800" dirty="0"/>
              <a:t>“We had the reception at @@a local hotel##”</a:t>
            </a:r>
          </a:p>
          <a:p>
            <a:pPr>
              <a:defRPr/>
            </a:pPr>
            <a:endParaRPr lang="en-GB" sz="2800" dirty="0"/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GB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2" name="Rectangle 6"/>
          <p:cNvSpPr>
            <a:spLocks/>
          </p:cNvSpPr>
          <p:nvPr/>
        </p:nvSpPr>
        <p:spPr bwMode="auto">
          <a:xfrm>
            <a:off x="914400" y="2584450"/>
            <a:ext cx="7010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458788" algn="l">
              <a:lnSpc>
                <a:spcPct val="80000"/>
              </a:lnSpc>
              <a:spcBef>
                <a:spcPts val="575"/>
              </a:spcBef>
              <a:buSzPct val="100000"/>
              <a:buFont typeface="Candara" charset="0"/>
              <a:buChar char="–"/>
            </a:pPr>
            <a:endParaRPr lang="en-US" sz="2400">
              <a:solidFill>
                <a:schemeClr val="tx1"/>
              </a:solidFill>
              <a:latin typeface="Candara" charset="0"/>
              <a:ea typeface="ＭＳ Ｐゴシック" charset="0"/>
              <a:cs typeface="ＭＳ Ｐゴシック" charset="0"/>
              <a:sym typeface="Candara" charset="0"/>
            </a:endParaRPr>
          </a:p>
          <a:p>
            <a:pPr marL="458788" algn="l">
              <a:lnSpc>
                <a:spcPct val="80000"/>
              </a:lnSpc>
              <a:spcBef>
                <a:spcPts val="700"/>
              </a:spcBef>
              <a:buSzPct val="100000"/>
              <a:buFont typeface="Candar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lnSpc>
                <a:spcPct val="80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Helvetic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spcBef>
                <a:spcPts val="575"/>
              </a:spcBef>
            </a:pPr>
            <a:endParaRPr lang="en-US" sz="200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533400" y="1670050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 err="1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Anonmyisation</a:t>
            </a: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- Places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Case Study: Life History and Social Change consent for</a:t>
            </a:r>
          </a:p>
          <a:p>
            <a:pPr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>
              <a:defRPr/>
            </a:pPr>
            <a:endParaRPr lang="en-GB" sz="2800" dirty="0"/>
          </a:p>
          <a:p>
            <a:pPr algn="l">
              <a:defRPr/>
            </a:pPr>
            <a:r>
              <a:rPr lang="en-GB" sz="2800" dirty="0"/>
              <a:t>“I was brought up in Killarney”</a:t>
            </a:r>
          </a:p>
          <a:p>
            <a:pPr algn="l">
              <a:defRPr/>
            </a:pPr>
            <a:r>
              <a:rPr lang="en-GB" sz="2800" dirty="0"/>
              <a:t> “I was brought up in @@</a:t>
            </a:r>
            <a:r>
              <a:rPr lang="en-GB" sz="2800" dirty="0" err="1"/>
              <a:t>Kilkeely</a:t>
            </a:r>
            <a:r>
              <a:rPr lang="en-GB" sz="2800" dirty="0"/>
              <a:t>, in the South-West##.” </a:t>
            </a: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GB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Rectangle 6"/>
          <p:cNvSpPr>
            <a:spLocks/>
          </p:cNvSpPr>
          <p:nvPr/>
        </p:nvSpPr>
        <p:spPr bwMode="auto">
          <a:xfrm>
            <a:off x="914400" y="2584450"/>
            <a:ext cx="7010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458788" algn="l">
              <a:lnSpc>
                <a:spcPct val="80000"/>
              </a:lnSpc>
              <a:spcBef>
                <a:spcPts val="575"/>
              </a:spcBef>
              <a:buSzPct val="100000"/>
              <a:buFont typeface="Candara" charset="0"/>
              <a:buChar char="–"/>
            </a:pPr>
            <a:endParaRPr lang="en-US" sz="2400">
              <a:solidFill>
                <a:schemeClr val="tx1"/>
              </a:solidFill>
              <a:latin typeface="Candara" charset="0"/>
              <a:ea typeface="ＭＳ Ｐゴシック" charset="0"/>
              <a:cs typeface="ＭＳ Ｐゴシック" charset="0"/>
              <a:sym typeface="Candara" charset="0"/>
            </a:endParaRPr>
          </a:p>
          <a:p>
            <a:pPr marL="458788" algn="l">
              <a:lnSpc>
                <a:spcPct val="80000"/>
              </a:lnSpc>
              <a:spcBef>
                <a:spcPts val="700"/>
              </a:spcBef>
              <a:buSzPct val="100000"/>
              <a:buFont typeface="Candar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lnSpc>
                <a:spcPct val="80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Helvetic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spcBef>
                <a:spcPts val="575"/>
              </a:spcBef>
            </a:pPr>
            <a:endParaRPr lang="en-US" sz="200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533400" y="1670050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 err="1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Anonmyisation</a:t>
            </a: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- Places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Case Study: Life History and Social Change consent for</a:t>
            </a:r>
          </a:p>
          <a:p>
            <a:pPr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GB" sz="2800" dirty="0"/>
          </a:p>
          <a:p>
            <a:pPr algn="l">
              <a:defRPr/>
            </a:pPr>
            <a:r>
              <a:rPr lang="en-GB" sz="2800" dirty="0"/>
              <a:t> “I went to The High School in </a:t>
            </a:r>
            <a:r>
              <a:rPr lang="en-GB" sz="2800" dirty="0" err="1"/>
              <a:t>Rathgar</a:t>
            </a:r>
            <a:r>
              <a:rPr lang="en-GB" sz="2800" dirty="0"/>
              <a:t>”  </a:t>
            </a:r>
          </a:p>
          <a:p>
            <a:pPr algn="l">
              <a:defRPr/>
            </a:pPr>
            <a:endParaRPr lang="en-GB" sz="2800" dirty="0"/>
          </a:p>
          <a:p>
            <a:pPr algn="l">
              <a:defRPr/>
            </a:pPr>
            <a:r>
              <a:rPr lang="en-GB" sz="2800" dirty="0"/>
              <a:t>I went to @@a private secondary school in Dublin##”</a:t>
            </a:r>
            <a:r>
              <a:rPr lang="en-US" sz="2800" dirty="0"/>
              <a:t> </a:t>
            </a: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GB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8" name="Rectangle 6"/>
          <p:cNvSpPr>
            <a:spLocks/>
          </p:cNvSpPr>
          <p:nvPr/>
        </p:nvSpPr>
        <p:spPr bwMode="auto">
          <a:xfrm>
            <a:off x="914400" y="2584450"/>
            <a:ext cx="7010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458788" algn="l">
              <a:lnSpc>
                <a:spcPct val="80000"/>
              </a:lnSpc>
              <a:spcBef>
                <a:spcPts val="575"/>
              </a:spcBef>
              <a:buSzPct val="100000"/>
              <a:buFont typeface="Candara" charset="0"/>
              <a:buChar char="–"/>
            </a:pPr>
            <a:endParaRPr lang="en-US" sz="2400">
              <a:solidFill>
                <a:schemeClr val="tx1"/>
              </a:solidFill>
              <a:latin typeface="Candara" charset="0"/>
              <a:ea typeface="ＭＳ Ｐゴシック" charset="0"/>
              <a:cs typeface="ＭＳ Ｐゴシック" charset="0"/>
              <a:sym typeface="Candara" charset="0"/>
            </a:endParaRPr>
          </a:p>
          <a:p>
            <a:pPr marL="458788" algn="l">
              <a:lnSpc>
                <a:spcPct val="80000"/>
              </a:lnSpc>
              <a:spcBef>
                <a:spcPts val="700"/>
              </a:spcBef>
              <a:buSzPct val="100000"/>
              <a:buFont typeface="Candar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lnSpc>
                <a:spcPct val="80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Helvetic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spcBef>
                <a:spcPts val="575"/>
              </a:spcBef>
            </a:pPr>
            <a:endParaRPr lang="en-US" sz="200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395288" y="1341438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Enabling re-use: Contextual Information </a:t>
            </a: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24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0" name="Rectangle 6"/>
          <p:cNvSpPr>
            <a:spLocks/>
          </p:cNvSpPr>
          <p:nvPr/>
        </p:nvSpPr>
        <p:spPr bwMode="auto">
          <a:xfrm>
            <a:off x="395288" y="2205038"/>
            <a:ext cx="8137525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458788" algn="l">
              <a:lnSpc>
                <a:spcPct val="80000"/>
              </a:lnSpc>
              <a:spcBef>
                <a:spcPts val="575"/>
              </a:spcBef>
              <a:buSzPct val="100000"/>
            </a:pPr>
            <a:r>
              <a:rPr lang="en-US" sz="2000" dirty="0"/>
              <a:t>Original grant application</a:t>
            </a:r>
            <a:br>
              <a:rPr lang="en-US" sz="2000" dirty="0"/>
            </a:br>
            <a:r>
              <a:rPr lang="en-US" sz="2000" dirty="0"/>
              <a:t>* End of award report</a:t>
            </a:r>
            <a:br>
              <a:rPr lang="en-US" sz="2000" dirty="0"/>
            </a:br>
            <a:r>
              <a:rPr lang="en-US" sz="2000" dirty="0"/>
              <a:t>* Description of methodology</a:t>
            </a:r>
            <a:br>
              <a:rPr lang="en-US" sz="2000" dirty="0"/>
            </a:br>
            <a:r>
              <a:rPr lang="en-US" sz="2000" dirty="0"/>
              <a:t>* Interview schedule(s)/topic guide</a:t>
            </a:r>
            <a:br>
              <a:rPr lang="en-US" sz="2000" dirty="0"/>
            </a:br>
            <a:r>
              <a:rPr lang="en-US" sz="2000" dirty="0"/>
              <a:t>* Questionnaire</a:t>
            </a:r>
            <a:br>
              <a:rPr lang="en-US" sz="2000" dirty="0"/>
            </a:br>
            <a:r>
              <a:rPr lang="en-US" sz="2000" dirty="0"/>
              <a:t>* Observation checklist</a:t>
            </a:r>
            <a:br>
              <a:rPr lang="en-US" sz="2000" dirty="0"/>
            </a:br>
            <a:r>
              <a:rPr lang="en-US" sz="2000" dirty="0"/>
              <a:t>* Interviewer instructions/prompt cards</a:t>
            </a:r>
            <a:br>
              <a:rPr lang="en-US" sz="2000" dirty="0"/>
            </a:br>
            <a:r>
              <a:rPr lang="en-US" sz="2000" dirty="0"/>
              <a:t>* Matrices</a:t>
            </a:r>
            <a:br>
              <a:rPr lang="en-US" sz="2000" dirty="0"/>
            </a:br>
            <a:r>
              <a:rPr lang="en-US" sz="2000" dirty="0"/>
              <a:t>* Tree diagrams</a:t>
            </a:r>
            <a:br>
              <a:rPr lang="en-US" sz="2000" dirty="0"/>
            </a:br>
            <a:r>
              <a:rPr lang="en-US" sz="2000" dirty="0"/>
              <a:t>* Information about equipment used (e.g. recording equipment)</a:t>
            </a:r>
            <a:br>
              <a:rPr lang="en-US" sz="2000" dirty="0"/>
            </a:br>
            <a:r>
              <a:rPr lang="en-US" sz="2000" dirty="0"/>
              <a:t>* Other background information</a:t>
            </a:r>
            <a:br>
              <a:rPr lang="en-US" sz="2000" dirty="0"/>
            </a:br>
            <a:r>
              <a:rPr lang="en-US" sz="2000" dirty="0"/>
              <a:t>* Details of missing information</a:t>
            </a:r>
            <a:br>
              <a:rPr lang="en-US" sz="2000" dirty="0"/>
            </a:br>
            <a:r>
              <a:rPr lang="en-US" sz="2000" dirty="0"/>
              <a:t>* Correspondence</a:t>
            </a:r>
            <a:br>
              <a:rPr lang="en-US" sz="2000" dirty="0"/>
            </a:br>
            <a:r>
              <a:rPr lang="en-US" sz="2000" dirty="0"/>
              <a:t>* Speaker markers in text, typically associated with internal metadata; question or thematic markers in text; cross-reference of text to audio material.</a:t>
            </a:r>
            <a:br>
              <a:rPr lang="en-US" sz="2000" dirty="0"/>
            </a:br>
            <a:r>
              <a:rPr lang="en-US" sz="2000" dirty="0"/>
              <a:t>* Explanations of any short hand or researcher notes used in the data- set </a:t>
            </a:r>
          </a:p>
          <a:p>
            <a:pPr marL="458788" algn="l">
              <a:lnSpc>
                <a:spcPct val="80000"/>
              </a:lnSpc>
              <a:spcBef>
                <a:spcPts val="575"/>
              </a:spcBef>
              <a:buSzPct val="100000"/>
              <a:buFont typeface="Candara" charset="0"/>
              <a:buChar char="–"/>
            </a:pPr>
            <a:endParaRPr lang="en-US" sz="2400" dirty="0">
              <a:solidFill>
                <a:schemeClr val="tx1"/>
              </a:solidFill>
              <a:latin typeface="Candara" charset="0"/>
              <a:ea typeface="ＭＳ Ｐゴシック" charset="0"/>
              <a:cs typeface="ＭＳ Ｐゴシック" charset="0"/>
              <a:sym typeface="Candara" charset="0"/>
            </a:endParaRPr>
          </a:p>
          <a:p>
            <a:pPr marL="458788" algn="l">
              <a:lnSpc>
                <a:spcPct val="80000"/>
              </a:lnSpc>
              <a:spcBef>
                <a:spcPts val="700"/>
              </a:spcBef>
              <a:buSzPct val="100000"/>
              <a:buFont typeface="Candara" charset="0"/>
              <a:buChar char="•"/>
            </a:pPr>
            <a:endParaRPr lang="en-US" sz="2400" dirty="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lnSpc>
                <a:spcPct val="80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Helvetica" charset="0"/>
              <a:buChar char="•"/>
            </a:pPr>
            <a:endParaRPr lang="en-US" sz="2400" dirty="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spcBef>
                <a:spcPts val="575"/>
              </a:spcBef>
            </a:pPr>
            <a:endParaRPr lang="en-US" sz="2000" dirty="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/>
          </p:cNvSpPr>
          <p:nvPr/>
        </p:nvSpPr>
        <p:spPr bwMode="auto">
          <a:xfrm>
            <a:off x="533400" y="1670050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2800">
                <a:solidFill>
                  <a:srgbClr val="819638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Strategies for Sharing - Overview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6"/>
          <p:cNvSpPr>
            <a:spLocks/>
          </p:cNvSpPr>
          <p:nvPr/>
        </p:nvSpPr>
        <p:spPr bwMode="auto">
          <a:xfrm>
            <a:off x="683568" y="2348880"/>
            <a:ext cx="70104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344488" indent="-342900" algn="l">
              <a:lnSpc>
                <a:spcPct val="90000"/>
              </a:lnSpc>
              <a:spcBef>
                <a:spcPts val="85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ea typeface="ＭＳ Ｐゴシック" charset="0"/>
                <a:sym typeface="Arial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  <a:sym typeface="Arial" charset="0"/>
              </a:rPr>
              <a:t>ntroduction to the IQDA</a:t>
            </a:r>
          </a:p>
          <a:p>
            <a:pPr marL="344488" indent="-342900" algn="l">
              <a:lnSpc>
                <a:spcPct val="90000"/>
              </a:lnSpc>
              <a:spcBef>
                <a:spcPts val="85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  <a:sym typeface="Arial" charset="0"/>
              </a:rPr>
              <a:t>IQDA 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resources</a:t>
            </a:r>
            <a:endParaRPr lang="en-US" sz="2400" dirty="0">
              <a:solidFill>
                <a:schemeClr val="tx1"/>
              </a:solidFill>
              <a:latin typeface="Arial"/>
              <a:ea typeface="ＭＳ Ｐゴシック" charset="0"/>
              <a:cs typeface="Arial"/>
              <a:sym typeface="Arial" charset="0"/>
            </a:endParaRPr>
          </a:p>
          <a:p>
            <a:pPr marL="1588" algn="l">
              <a:lnSpc>
                <a:spcPct val="90000"/>
              </a:lnSpc>
              <a:spcBef>
                <a:spcPts val="850"/>
              </a:spcBef>
              <a:defRPr/>
            </a:pPr>
            <a:r>
              <a:rPr lang="en-US" sz="2400" dirty="0" err="1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  <a:sym typeface="Arial" charset="0"/>
              </a:rPr>
              <a:t>Anonymisation</a:t>
            </a:r>
            <a:r>
              <a:rPr lang="en-US" sz="2400" dirty="0" smtClean="0">
                <a:solidFill>
                  <a:schemeClr val="tx1"/>
                </a:solidFill>
                <a:latin typeface="Arial"/>
                <a:ea typeface="ＭＳ Ｐゴシック" charset="0"/>
                <a:cs typeface="Arial"/>
                <a:sym typeface="Arial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"/>
                <a:ea typeface="ＭＳ Ｐゴシック" charset="0"/>
                <a:cs typeface="Arial"/>
                <a:sym typeface="Arial" charset="0"/>
              </a:rPr>
              <a:t>– practical steps</a:t>
            </a:r>
          </a:p>
          <a:p>
            <a:pPr algn="l">
              <a:defRPr/>
            </a:pPr>
            <a:r>
              <a:rPr lang="en-US" sz="2400" dirty="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Enabling re-use: Contextual Information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533400" y="1670050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Irish Qualitative Data Archive - DRI partner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Rectangle 6"/>
          <p:cNvSpPr>
            <a:spLocks/>
          </p:cNvSpPr>
          <p:nvPr/>
        </p:nvSpPr>
        <p:spPr bwMode="auto">
          <a:xfrm>
            <a:off x="914400" y="2470150"/>
            <a:ext cx="70104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344488" indent="-342900" algn="l">
              <a:lnSpc>
                <a:spcPct val="90000"/>
              </a:lnSpc>
              <a:spcBef>
                <a:spcPts val="850"/>
              </a:spcBef>
            </a:pPr>
            <a:r>
              <a:rPr lang="en-US" sz="3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  <a:sym typeface="Helvetica" charset="0"/>
              </a:rPr>
              <a:t>	</a:t>
            </a: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Interviews (audio, video, transcripts)</a:t>
            </a:r>
          </a:p>
          <a:p>
            <a:pPr marL="344488" indent="-342900" algn="l">
              <a:lnSpc>
                <a:spcPct val="90000"/>
              </a:lnSpc>
              <a:spcBef>
                <a:spcPts val="850"/>
              </a:spcBef>
            </a:pP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	Focus Groups</a:t>
            </a:r>
          </a:p>
          <a:p>
            <a:pPr marL="344488" indent="-342900" algn="l">
              <a:lnSpc>
                <a:spcPct val="90000"/>
              </a:lnSpc>
              <a:spcBef>
                <a:spcPts val="850"/>
              </a:spcBef>
            </a:pP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	Diaries and documents</a:t>
            </a:r>
          </a:p>
          <a:p>
            <a:pPr marL="344488" indent="-342900" algn="l">
              <a:lnSpc>
                <a:spcPct val="90000"/>
              </a:lnSpc>
              <a:spcBef>
                <a:spcPts val="850"/>
              </a:spcBef>
            </a:pP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	Photographs</a:t>
            </a:r>
            <a:endParaRPr lang="en-US" sz="360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  <a:p>
            <a:pPr marL="344488" indent="-342900" algn="l">
              <a:lnSpc>
                <a:spcPct val="90000"/>
              </a:lnSpc>
              <a:spcBef>
                <a:spcPts val="850"/>
              </a:spcBef>
            </a:pPr>
            <a:r>
              <a:rPr lang="en-US" sz="3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  <a:sym typeface="Helvetica" charset="0"/>
              </a:rPr>
              <a:t>	</a:t>
            </a:r>
          </a:p>
          <a:p>
            <a:pPr marL="344488" indent="-342900" algn="l">
              <a:lnSpc>
                <a:spcPct val="90000"/>
              </a:lnSpc>
              <a:spcBef>
                <a:spcPts val="850"/>
              </a:spcBef>
            </a:pPr>
            <a:r>
              <a:rPr lang="en-US" sz="2400">
                <a:solidFill>
                  <a:srgbClr val="4D4D4D"/>
                </a:solidFill>
                <a:latin typeface="Helvetica" charset="0"/>
                <a:ea typeface="ＭＳ Ｐゴシック" charset="0"/>
                <a:cs typeface="ＭＳ Ｐゴシック" charset="0"/>
                <a:sym typeface="Helvetica" charset="0"/>
              </a:rPr>
              <a:t>	Words and Images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3203848" y="620688"/>
            <a:ext cx="2814638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Our Data Sets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Rectangle 6"/>
          <p:cNvSpPr>
            <a:spLocks/>
          </p:cNvSpPr>
          <p:nvPr/>
        </p:nvSpPr>
        <p:spPr bwMode="auto">
          <a:xfrm>
            <a:off x="755650" y="2205038"/>
            <a:ext cx="70104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344488" indent="-342900" algn="l">
              <a:lnSpc>
                <a:spcPct val="90000"/>
              </a:lnSpc>
              <a:spcBef>
                <a:spcPts val="850"/>
              </a:spcBef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33799" name="TextBox 1"/>
          <p:cNvSpPr txBox="1">
            <a:spLocks noChangeArrowheads="1"/>
          </p:cNvSpPr>
          <p:nvPr/>
        </p:nvSpPr>
        <p:spPr bwMode="auto">
          <a:xfrm>
            <a:off x="2339975" y="1943100"/>
            <a:ext cx="185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33800" name="Picture 1" descr="DRI IQDA collections.tif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27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533400" y="1670050"/>
            <a:ext cx="2814638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2800">
                <a:solidFill>
                  <a:srgbClr val="819638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Our Data Sets</a:t>
            </a: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Rectangle 6"/>
          <p:cNvSpPr>
            <a:spLocks/>
          </p:cNvSpPr>
          <p:nvPr/>
        </p:nvSpPr>
        <p:spPr bwMode="auto">
          <a:xfrm>
            <a:off x="755650" y="2205038"/>
            <a:ext cx="70104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344488" indent="-342900" algn="l">
              <a:lnSpc>
                <a:spcPct val="90000"/>
              </a:lnSpc>
              <a:spcBef>
                <a:spcPts val="850"/>
              </a:spcBef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35847" name="TextBox 1"/>
          <p:cNvSpPr txBox="1">
            <a:spLocks noChangeArrowheads="1"/>
          </p:cNvSpPr>
          <p:nvPr/>
        </p:nvSpPr>
        <p:spPr bwMode="auto">
          <a:xfrm>
            <a:off x="2339975" y="1943100"/>
            <a:ext cx="185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35849" name="Picture 1" descr="life history collection.tif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76475"/>
            <a:ext cx="3403600" cy="36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0" name="Rectangle 3"/>
          <p:cNvSpPr>
            <a:spLocks noChangeArrowheads="1"/>
          </p:cNvSpPr>
          <p:nvPr/>
        </p:nvSpPr>
        <p:spPr bwMode="auto">
          <a:xfrm>
            <a:off x="3779838" y="4365625"/>
            <a:ext cx="46799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/>
              <a:t>Wave 1 at 9 months, 122 parent/guardian interviews  </a:t>
            </a:r>
          </a:p>
          <a:p>
            <a:pPr algn="l"/>
            <a:endParaRPr lang="en-US" sz="1600"/>
          </a:p>
          <a:p>
            <a:pPr algn="l"/>
            <a:r>
              <a:rPr lang="en-US" sz="1600"/>
              <a:t>Wave 1 at 9 years, 120 parentguardian and children interviews, worksheets and charts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4" name="Picture 13" descr="GUIessa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84784"/>
            <a:ext cx="5312917" cy="261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755650" y="1557338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2800">
                <a:solidFill>
                  <a:srgbClr val="819638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Resources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Rectangle 6"/>
          <p:cNvSpPr>
            <a:spLocks/>
          </p:cNvSpPr>
          <p:nvPr/>
        </p:nvSpPr>
        <p:spPr bwMode="auto">
          <a:xfrm>
            <a:off x="827584" y="3284984"/>
            <a:ext cx="7345363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1. Consent – examples of consent form</a:t>
            </a:r>
          </a:p>
          <a:p>
            <a:pPr algn="l"/>
            <a:r>
              <a:rPr lang="en-US" sz="2400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2. </a:t>
            </a:r>
            <a:r>
              <a:rPr lang="en-US" sz="2400" dirty="0" err="1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Anonymisation</a:t>
            </a:r>
            <a:r>
              <a:rPr lang="en-US" sz="2400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– guide and </a:t>
            </a:r>
            <a:r>
              <a:rPr lang="en-US" sz="2400" dirty="0" err="1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anonymisation</a:t>
            </a:r>
            <a:r>
              <a:rPr lang="en-US" sz="2400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tool</a:t>
            </a:r>
          </a:p>
          <a:p>
            <a:pPr algn="l"/>
            <a:r>
              <a:rPr lang="en-US" sz="2400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3. Depositor and end-user licenses </a:t>
            </a:r>
          </a:p>
          <a:p>
            <a:pPr algn="l"/>
            <a:r>
              <a:rPr lang="en-US" sz="2400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4. Access and user restrictions</a:t>
            </a:r>
          </a:p>
          <a:p>
            <a:pPr algn="l"/>
            <a:endParaRPr lang="en-US" sz="2400" dirty="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algn="l"/>
            <a:r>
              <a:rPr lang="en-US" sz="2400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https://</a:t>
            </a:r>
            <a:r>
              <a:rPr lang="en-US" sz="2400" dirty="0" err="1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www.maynoothuniversity.ie</a:t>
            </a:r>
            <a:r>
              <a:rPr lang="en-US" sz="2400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/</a:t>
            </a:r>
            <a:r>
              <a:rPr lang="en-US" sz="2400" dirty="0" err="1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iqda</a:t>
            </a:r>
            <a:r>
              <a:rPr lang="en-US" sz="2400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/data-resources/resources-researchers</a:t>
            </a:r>
          </a:p>
          <a:p>
            <a:pPr marL="1144588" lvl="2" indent="-228600" algn="l">
              <a:spcBef>
                <a:spcPts val="575"/>
              </a:spcBef>
            </a:pPr>
            <a:endParaRPr lang="en-US" sz="2000" dirty="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</p:txBody>
      </p:sp>
      <p:sp>
        <p:nvSpPr>
          <p:cNvPr id="37895" name="Rectangle 1"/>
          <p:cNvSpPr>
            <a:spLocks noChangeArrowheads="1"/>
          </p:cNvSpPr>
          <p:nvPr/>
        </p:nvSpPr>
        <p:spPr bwMode="auto">
          <a:xfrm>
            <a:off x="755576" y="2060848"/>
            <a:ext cx="71278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IQDA Best Practice in Archiving Guide 2011 (with </a:t>
            </a:r>
            <a:r>
              <a:rPr lang="en-US" dirty="0" err="1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Tallaght</a:t>
            </a:r>
            <a:r>
              <a:rPr lang="en-US" dirty="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West CDI)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533400" y="1670050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/>
            <a:r>
              <a:rPr lang="en-US" sz="2800">
                <a:solidFill>
                  <a:srgbClr val="819638"/>
                </a:solidFill>
                <a:latin typeface="Arial" charset="0"/>
                <a:ea typeface="ＭＳ Ｐゴシック" charset="0"/>
                <a:sym typeface="Arial" charset="0"/>
              </a:rPr>
              <a:t>Qualitative Research: Key Ethical Questions</a:t>
            </a:r>
          </a:p>
          <a:p>
            <a:pPr algn="l"/>
            <a:endParaRPr lang="en-US" sz="2800">
              <a:solidFill>
                <a:srgbClr val="819638"/>
              </a:solidFill>
              <a:latin typeface="Arial" charset="0"/>
              <a:ea typeface="ＭＳ Ｐゴシック" charset="0"/>
              <a:sym typeface="Arial" charset="0"/>
            </a:endParaRPr>
          </a:p>
          <a:p>
            <a:pPr algn="l"/>
            <a:endParaRPr lang="en-US" sz="2800">
              <a:solidFill>
                <a:srgbClr val="819638"/>
              </a:solidFill>
              <a:latin typeface="Arial" charset="0"/>
              <a:ea typeface="ＭＳ Ｐゴシック" charset="0"/>
              <a:sym typeface="Arial" charset="0"/>
            </a:endParaRP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Rectangle 6"/>
          <p:cNvSpPr>
            <a:spLocks/>
          </p:cNvSpPr>
          <p:nvPr/>
        </p:nvSpPr>
        <p:spPr bwMode="auto">
          <a:xfrm>
            <a:off x="914400" y="2584450"/>
            <a:ext cx="70104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2400">
                <a:solidFill>
                  <a:srgbClr val="424242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1. </a:t>
            </a: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Whether there is </a:t>
            </a:r>
            <a:r>
              <a:rPr lang="en-US" sz="2400" b="1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harm</a:t>
            </a: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to the participants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2. Whether there is a lack of </a:t>
            </a:r>
            <a:r>
              <a:rPr lang="en-US" sz="2400" b="1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informed consent</a:t>
            </a: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3. Whether there is an invasion of </a:t>
            </a:r>
            <a:r>
              <a:rPr lang="en-US" sz="2400" b="1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privacy</a:t>
            </a: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4. Whether </a:t>
            </a:r>
            <a:r>
              <a:rPr lang="en-US" sz="2400" b="1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deception</a:t>
            </a:r>
            <a:r>
              <a:rPr lang="en-US" sz="2400">
                <a:solidFill>
                  <a:srgbClr val="4D4D4D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 is involved.</a:t>
            </a:r>
          </a:p>
          <a:p>
            <a:pPr marL="1144588" lvl="2" indent="-228600" algn="l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Helvetic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spcBef>
                <a:spcPts val="575"/>
              </a:spcBef>
            </a:pPr>
            <a:endParaRPr lang="en-US" sz="200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395288" y="1341438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Archiving </a:t>
            </a:r>
            <a:r>
              <a:rPr lang="en-US" sz="2800" dirty="0" smtClean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Strategy for Restricted Data</a:t>
            </a:r>
            <a:endParaRPr lang="en-US" sz="2800" dirty="0">
              <a:solidFill>
                <a:srgbClr val="819638"/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marL="514350" indent="-514350" algn="l">
              <a:buFontTx/>
              <a:buAutoNum type="arabicPeriod"/>
              <a:defRPr/>
            </a:pP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Identify Sensitivity Levels</a:t>
            </a:r>
          </a:p>
          <a:p>
            <a:pPr marL="514350" indent="-514350" algn="l">
              <a:buFontTx/>
              <a:buAutoNum type="arabicPeriod"/>
              <a:defRPr/>
            </a:pPr>
            <a:r>
              <a:rPr lang="en-US" sz="2800" dirty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Apply appropriate strategy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algn="l"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8" name="Rectangle 6"/>
          <p:cNvSpPr>
            <a:spLocks/>
          </p:cNvSpPr>
          <p:nvPr/>
        </p:nvSpPr>
        <p:spPr bwMode="auto">
          <a:xfrm>
            <a:off x="914400" y="2584450"/>
            <a:ext cx="7010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458788" algn="l">
              <a:lnSpc>
                <a:spcPct val="80000"/>
              </a:lnSpc>
              <a:spcBef>
                <a:spcPts val="575"/>
              </a:spcBef>
              <a:buSzPct val="100000"/>
              <a:buFont typeface="Candara" charset="0"/>
              <a:buChar char="–"/>
            </a:pPr>
            <a:endParaRPr lang="en-US" sz="2400">
              <a:solidFill>
                <a:schemeClr val="tx1"/>
              </a:solidFill>
              <a:latin typeface="Candara" charset="0"/>
              <a:ea typeface="ＭＳ Ｐゴシック" charset="0"/>
              <a:cs typeface="ＭＳ Ｐゴシック" charset="0"/>
              <a:sym typeface="Candara" charset="0"/>
            </a:endParaRPr>
          </a:p>
          <a:p>
            <a:pPr marL="458788" algn="l">
              <a:lnSpc>
                <a:spcPct val="80000"/>
              </a:lnSpc>
              <a:spcBef>
                <a:spcPts val="700"/>
              </a:spcBef>
              <a:buSzPct val="100000"/>
              <a:buFont typeface="Candar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lnSpc>
                <a:spcPct val="80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Helvetic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spcBef>
                <a:spcPts val="575"/>
              </a:spcBef>
            </a:pPr>
            <a:endParaRPr lang="en-US" sz="200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90002"/>
              </p:ext>
            </p:extLst>
          </p:nvPr>
        </p:nvGraphicFramePr>
        <p:xfrm>
          <a:off x="395536" y="2970085"/>
          <a:ext cx="8280399" cy="2985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527"/>
                <a:gridCol w="1938072"/>
                <a:gridCol w="2201900"/>
                <a:gridCol w="2201900"/>
              </a:tblGrid>
              <a:tr h="7881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Risk</a:t>
                      </a:r>
                      <a:r>
                        <a:rPr lang="en-US" sz="2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of Identification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Risk of Harm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Sensitivity Level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Strategy</a:t>
                      </a:r>
                      <a:endParaRPr lang="en-US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91429" marR="91429" marT="45748" marB="45748"/>
                </a:tc>
              </a:tr>
              <a:tr h="36942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Little</a:t>
                      </a:r>
                      <a:endParaRPr lang="en-US" sz="2000" dirty="0"/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</a:t>
                      </a:r>
                      <a:endParaRPr lang="en-US" sz="2000" dirty="0"/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8000"/>
                          </a:solidFill>
                        </a:rPr>
                        <a:t>Low</a:t>
                      </a:r>
                      <a:endParaRPr lang="en-US" sz="2000" dirty="0">
                        <a:solidFill>
                          <a:srgbClr val="008000"/>
                        </a:solidFill>
                      </a:endParaRPr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</a:t>
                      </a:r>
                      <a:r>
                        <a:rPr lang="en-US" sz="2000" baseline="0" dirty="0" smtClean="0"/>
                        <a:t> Access</a:t>
                      </a:r>
                      <a:endParaRPr lang="en-US" sz="2000" dirty="0"/>
                    </a:p>
                  </a:txBody>
                  <a:tcPr marL="91429" marR="91429" marT="45748" marB="45748"/>
                </a:tc>
              </a:tr>
              <a:tr h="53562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Some</a:t>
                      </a:r>
                      <a:endParaRPr lang="en-US" sz="2000" dirty="0"/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</a:t>
                      </a:r>
                      <a:endParaRPr lang="en-US" sz="2000" dirty="0"/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8000"/>
                          </a:solidFill>
                        </a:rPr>
                        <a:t>Medium</a:t>
                      </a:r>
                      <a:endParaRPr lang="en-US" sz="2000" dirty="0">
                        <a:solidFill>
                          <a:srgbClr val="008000"/>
                        </a:solidFill>
                      </a:endParaRPr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Restricted Access</a:t>
                      </a:r>
                      <a:endParaRPr lang="en-US" sz="2000" dirty="0"/>
                    </a:p>
                  </a:txBody>
                  <a:tcPr marL="91429" marR="91429" marT="45748" marB="45748"/>
                </a:tc>
              </a:tr>
              <a:tr h="126578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Any</a:t>
                      </a:r>
                      <a:endParaRPr lang="en-US" sz="2000" dirty="0"/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High</a:t>
                      </a:r>
                      <a:endParaRPr lang="en-US" sz="2000" dirty="0"/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8000"/>
                          </a:solidFill>
                        </a:rPr>
                        <a:t>High</a:t>
                      </a:r>
                    </a:p>
                    <a:p>
                      <a:endParaRPr lang="en-US" sz="2000" dirty="0">
                        <a:solidFill>
                          <a:srgbClr val="008000"/>
                        </a:solidFill>
                      </a:endParaRPr>
                    </a:p>
                  </a:txBody>
                  <a:tcPr marL="91429" marR="91429" marT="45748" marB="45748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Remove sensitive text or Embargo</a:t>
                      </a:r>
                    </a:p>
                    <a:p>
                      <a:endParaRPr lang="en-US" sz="2000" dirty="0"/>
                    </a:p>
                  </a:txBody>
                  <a:tcPr marL="91429" marR="91429" marT="45748" marB="45748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539552" y="1412776"/>
            <a:ext cx="801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38100" tIns="38100" rIns="38100" bIns="38100"/>
          <a:lstStyle/>
          <a:p>
            <a:pPr algn="l">
              <a:defRPr/>
            </a:pPr>
            <a:r>
              <a:rPr lang="en-US" sz="2800" dirty="0" err="1" smtClean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Anonymisation</a:t>
            </a:r>
            <a:r>
              <a:rPr lang="en-US" sz="2800" dirty="0" smtClean="0">
                <a:solidFill>
                  <a:srgbClr val="819638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 Overview</a:t>
            </a:r>
          </a:p>
          <a:p>
            <a:pPr algn="l">
              <a:defRPr/>
            </a:pPr>
            <a:endParaRPr lang="en-US" sz="2800" dirty="0">
              <a:solidFill>
                <a:srgbClr val="819638"/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  <a:p>
            <a:pPr marL="457200" indent="-457200" algn="l">
              <a:buFont typeface="Arial"/>
              <a:buChar char="•"/>
              <a:defRPr/>
            </a:pPr>
            <a:r>
              <a:rPr lang="en-GB" sz="2800" dirty="0" smtClean="0">
                <a:latin typeface="Arial"/>
                <a:cs typeface="Arial"/>
              </a:rPr>
              <a:t>Remove </a:t>
            </a:r>
            <a:r>
              <a:rPr lang="en-GB" sz="2800" dirty="0">
                <a:latin typeface="Arial"/>
                <a:cs typeface="Arial"/>
              </a:rPr>
              <a:t>major identifying data </a:t>
            </a:r>
          </a:p>
          <a:p>
            <a:pPr marL="457200" indent="-457200" algn="l">
              <a:buFont typeface="Arial"/>
              <a:buChar char="•"/>
              <a:defRPr/>
            </a:pPr>
            <a:r>
              <a:rPr lang="en-GB" sz="2800" dirty="0">
                <a:latin typeface="Arial"/>
                <a:cs typeface="Arial"/>
              </a:rPr>
              <a:t>Remove all identifying details </a:t>
            </a:r>
          </a:p>
          <a:p>
            <a:pPr marL="457200" indent="-457200" algn="l">
              <a:buFont typeface="Arial"/>
              <a:buChar char="•"/>
              <a:defRPr/>
            </a:pPr>
            <a:r>
              <a:rPr lang="en-GB" sz="2800" dirty="0">
                <a:latin typeface="Arial"/>
                <a:cs typeface="Arial"/>
              </a:rPr>
              <a:t>Replace with descriptions that reflect the significance of the original text within the context of the transcript</a:t>
            </a:r>
            <a:endParaRPr lang="en-US" sz="2800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  <a:defRPr/>
            </a:pP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Keep a tracking table to record all changes and to link real names with 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pseudonyms</a:t>
            </a:r>
          </a:p>
          <a:p>
            <a:pPr marL="457200" indent="-457200" algn="l">
              <a:buFont typeface="Arial"/>
              <a:buChar char="•"/>
              <a:defRPr/>
            </a:pP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Indicate when a replacement has been made</a:t>
            </a:r>
            <a:endParaRPr lang="en-US" sz="2800" dirty="0">
              <a:solidFill>
                <a:schemeClr val="accent4">
                  <a:lumMod val="75000"/>
                </a:schemeClr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8150"/>
            <a:ext cx="22304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0" y="1216025"/>
            <a:ext cx="2817813" cy="3175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2263"/>
            <a:ext cx="1693863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Rectangle 6"/>
          <p:cNvSpPr>
            <a:spLocks/>
          </p:cNvSpPr>
          <p:nvPr/>
        </p:nvSpPr>
        <p:spPr bwMode="auto">
          <a:xfrm>
            <a:off x="914400" y="2584450"/>
            <a:ext cx="7010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78740" bIns="38100"/>
          <a:lstStyle/>
          <a:p>
            <a:pPr marL="458788" algn="l">
              <a:lnSpc>
                <a:spcPct val="80000"/>
              </a:lnSpc>
              <a:spcBef>
                <a:spcPts val="575"/>
              </a:spcBef>
              <a:buSzPct val="100000"/>
              <a:buFont typeface="Candara" charset="0"/>
              <a:buChar char="–"/>
            </a:pPr>
            <a:endParaRPr lang="en-US" sz="2400">
              <a:solidFill>
                <a:schemeClr val="tx1"/>
              </a:solidFill>
              <a:latin typeface="Candara" charset="0"/>
              <a:ea typeface="ＭＳ Ｐゴシック" charset="0"/>
              <a:cs typeface="ＭＳ Ｐゴシック" charset="0"/>
              <a:sym typeface="Candara" charset="0"/>
            </a:endParaRPr>
          </a:p>
          <a:p>
            <a:pPr marL="458788" algn="l">
              <a:lnSpc>
                <a:spcPct val="80000"/>
              </a:lnSpc>
              <a:spcBef>
                <a:spcPts val="700"/>
              </a:spcBef>
              <a:buSzPct val="100000"/>
              <a:buFont typeface="Candar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lnSpc>
                <a:spcPct val="80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Helvetica" charset="0"/>
              <a:buChar char="•"/>
            </a:pPr>
            <a:endParaRPr lang="en-US" sz="2400">
              <a:solidFill>
                <a:srgbClr val="4D4D4D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  <a:p>
            <a:pPr marL="1144588" lvl="2" indent="-228600" algn="l">
              <a:spcBef>
                <a:spcPts val="575"/>
              </a:spcBef>
            </a:pPr>
            <a:endParaRPr lang="en-US" sz="200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  <a:sym typeface="Helvetic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@aaocarroll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158F7-0D56-9749-84A0-4120377697A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Default - 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19638"/>
      </a:accent1>
      <a:accent2>
        <a:srgbClr val="333399"/>
      </a:accent2>
      <a:accent3>
        <a:srgbClr val="FFFFFF"/>
      </a:accent3>
      <a:accent4>
        <a:srgbClr val="000000"/>
      </a:accent4>
      <a:accent5>
        <a:srgbClr val="C1C9AE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Blank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Pages>0</Pages>
  <Words>1721</Words>
  <Characters>0</Characters>
  <Application>Microsoft Office PowerPoint</Application>
  <PresentationFormat>On-screen Show (4:3)</PresentationFormat>
  <Lines>0</Lines>
  <Paragraphs>326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- Blank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Paula</dc:creator>
  <cp:keywords/>
  <dc:description/>
  <cp:lastModifiedBy>Library</cp:lastModifiedBy>
  <cp:revision>25</cp:revision>
  <cp:lastPrinted>2013-06-04T07:34:24Z</cp:lastPrinted>
  <dcterms:modified xsi:type="dcterms:W3CDTF">2016-06-23T13:41:05Z</dcterms:modified>
</cp:coreProperties>
</file>